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0" r:id="rId3"/>
    <p:sldId id="301" r:id="rId4"/>
    <p:sldId id="302" r:id="rId5"/>
    <p:sldId id="260" r:id="rId6"/>
    <p:sldId id="261" r:id="rId7"/>
    <p:sldId id="264" r:id="rId8"/>
    <p:sldId id="265" r:id="rId9"/>
    <p:sldId id="259" r:id="rId10"/>
    <p:sldId id="262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96" r:id="rId30"/>
    <p:sldId id="297" r:id="rId31"/>
    <p:sldId id="298" r:id="rId32"/>
    <p:sldId id="285" r:id="rId33"/>
    <p:sldId id="286" r:id="rId34"/>
    <p:sldId id="284" r:id="rId35"/>
    <p:sldId id="283" r:id="rId36"/>
    <p:sldId id="287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B730-2227-44CA-8CEF-40E866DD16D2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E2C-C492-41B3-9F5B-3D11BAA5BF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B730-2227-44CA-8CEF-40E866DD16D2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E2C-C492-41B3-9F5B-3D11BAA5BF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B730-2227-44CA-8CEF-40E866DD16D2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E2C-C492-41B3-9F5B-3D11BAA5BF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B730-2227-44CA-8CEF-40E866DD16D2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E2C-C492-41B3-9F5B-3D11BAA5BF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B730-2227-44CA-8CEF-40E866DD16D2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E2C-C492-41B3-9F5B-3D11BAA5BF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B730-2227-44CA-8CEF-40E866DD16D2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E2C-C492-41B3-9F5B-3D11BAA5BF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B730-2227-44CA-8CEF-40E866DD16D2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E2C-C492-41B3-9F5B-3D11BAA5BF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B730-2227-44CA-8CEF-40E866DD16D2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E2C-C492-41B3-9F5B-3D11BAA5BF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B730-2227-44CA-8CEF-40E866DD16D2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E2C-C492-41B3-9F5B-3D11BAA5BF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B730-2227-44CA-8CEF-40E866DD16D2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E2C-C492-41B3-9F5B-3D11BAA5BFE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B730-2227-44CA-8CEF-40E866DD16D2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524E2C-C492-41B3-9F5B-3D11BAA5BFE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20B730-2227-44CA-8CEF-40E866DD16D2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524E2C-C492-41B3-9F5B-3D11BAA5BFE5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6600" dirty="0" smtClean="0">
                <a:solidFill>
                  <a:srgbClr val="92D050"/>
                </a:solidFill>
                <a:latin typeface="Bodoni MT Black" pitchFamily="18" charset="0"/>
              </a:rPr>
              <a:t>LA SIMBOLOGIA ROMANICA</a:t>
            </a:r>
            <a:endParaRPr lang="it-IT" sz="6600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1800" dirty="0" smtClean="0">
                <a:latin typeface="Bodoni MT" pitchFamily="18" charset="0"/>
              </a:rPr>
              <a:t>Diocesi di Mondovì</a:t>
            </a:r>
          </a:p>
          <a:p>
            <a:pPr algn="ctr"/>
            <a:r>
              <a:rPr lang="it-IT" sz="1800" dirty="0" smtClean="0">
                <a:latin typeface="Bodoni MT" pitchFamily="18" charset="0"/>
              </a:rPr>
              <a:t>Corso formativo Volontari per l’arte</a:t>
            </a:r>
          </a:p>
          <a:p>
            <a:pPr algn="ctr"/>
            <a:r>
              <a:rPr lang="it-IT" sz="1800" dirty="0" smtClean="0">
                <a:latin typeface="Bodoni MT" pitchFamily="18" charset="0"/>
              </a:rPr>
              <a:t>Anno 2014</a:t>
            </a:r>
          </a:p>
          <a:p>
            <a:pPr algn="l"/>
            <a:r>
              <a:rPr lang="it-IT" sz="1800" dirty="0" smtClean="0">
                <a:latin typeface="Bodoni MT" pitchFamily="18" charset="0"/>
              </a:rPr>
              <a:t>					</a:t>
            </a:r>
          </a:p>
          <a:p>
            <a:pPr algn="l"/>
            <a:r>
              <a:rPr lang="it-IT" sz="1800" dirty="0" smtClean="0"/>
              <a:t>				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Il tempio cristiano è il corpo di Cristo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dirty="0" smtClean="0">
              <a:solidFill>
                <a:srgbClr val="00B0F0"/>
              </a:solidFill>
            </a:endParaRPr>
          </a:p>
          <a:p>
            <a:pPr algn="ctr"/>
            <a:endParaRPr lang="it-IT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Abside = capo di Cristo</a:t>
            </a:r>
          </a:p>
          <a:p>
            <a:pPr algn="ctr">
              <a:buNone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Navata =  corpo di Cristo glorificato</a:t>
            </a:r>
          </a:p>
          <a:p>
            <a:pPr algn="ctr">
              <a:buNone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Transetto = braccia aperte per accogliere</a:t>
            </a:r>
          </a:p>
          <a:p>
            <a:pPr algn="ctr">
              <a:buNone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Altare = cuore di Cristo</a:t>
            </a:r>
          </a:p>
          <a:p>
            <a:pPr algn="ctr">
              <a:buNone/>
            </a:pPr>
            <a:endParaRPr lang="it-IT" dirty="0" smtClean="0">
              <a:solidFill>
                <a:srgbClr val="00B0F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					Onorio di Autun ( XII s.)</a:t>
            </a:r>
            <a:endParaRPr lang="it-IT" dirty="0">
              <a:solidFill>
                <a:srgbClr val="00B0F0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La Via </a:t>
            </a:r>
            <a:r>
              <a:rPr lang="it-IT" sz="3600" b="1" dirty="0" err="1" smtClean="0">
                <a:solidFill>
                  <a:srgbClr val="92D050"/>
                </a:solidFill>
                <a:latin typeface="Bodoni MT Black" pitchFamily="18" charset="0"/>
              </a:rPr>
              <a:t>Salutis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Il portale</a:t>
            </a:r>
            <a:endParaRPr lang="it-IT" dirty="0">
              <a:solidFill>
                <a:srgbClr val="00B0F0"/>
              </a:solidFill>
              <a:latin typeface="Bodoni MT" pitchFamily="18" charset="0"/>
            </a:endParaRPr>
          </a:p>
        </p:txBody>
      </p:sp>
      <p:pic>
        <p:nvPicPr>
          <p:cNvPr id="4" name="Immagine 3" descr="F06_Aulnay_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056" y="2420888"/>
            <a:ext cx="5487887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La Via </a:t>
            </a:r>
            <a:r>
              <a:rPr lang="it-IT" sz="3600" b="1" dirty="0" err="1" smtClean="0">
                <a:solidFill>
                  <a:srgbClr val="92D050"/>
                </a:solidFill>
                <a:latin typeface="Bodoni MT Black" pitchFamily="18" charset="0"/>
              </a:rPr>
              <a:t>Salutis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Il portale</a:t>
            </a:r>
            <a:endParaRPr lang="it-IT" dirty="0">
              <a:solidFill>
                <a:srgbClr val="00B0F0"/>
              </a:solidFill>
              <a:latin typeface="Bodoni MT" pitchFamily="18" charset="0"/>
            </a:endParaRPr>
          </a:p>
        </p:txBody>
      </p:sp>
      <p:pic>
        <p:nvPicPr>
          <p:cNvPr id="4" name="Immagine 3" descr="229592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2564904"/>
            <a:ext cx="3816423" cy="2232248"/>
          </a:xfrm>
          <a:prstGeom prst="rect">
            <a:avLst/>
          </a:prstGeom>
        </p:spPr>
      </p:pic>
      <p:pic>
        <p:nvPicPr>
          <p:cNvPr id="5" name="Immagine 4" descr="Autun Portale della chiesa di Saint-Lazare firmato da Gislebert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17032"/>
            <a:ext cx="4248472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La Via </a:t>
            </a:r>
            <a:r>
              <a:rPr lang="it-IT" sz="3600" b="1" dirty="0" err="1" smtClean="0">
                <a:solidFill>
                  <a:srgbClr val="92D050"/>
                </a:solidFill>
                <a:latin typeface="Bodoni MT Black" pitchFamily="18" charset="0"/>
              </a:rPr>
              <a:t>Salutis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Il portale</a:t>
            </a:r>
            <a:endParaRPr lang="it-IT" dirty="0">
              <a:solidFill>
                <a:srgbClr val="00B0F0"/>
              </a:solidFill>
              <a:latin typeface="Bodoni MT" pitchFamily="18" charset="0"/>
            </a:endParaRPr>
          </a:p>
        </p:txBody>
      </p:sp>
      <p:pic>
        <p:nvPicPr>
          <p:cNvPr id="4" name="Immagine 3" descr="Aut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420888"/>
            <a:ext cx="3456384" cy="2160240"/>
          </a:xfrm>
          <a:prstGeom prst="rect">
            <a:avLst/>
          </a:prstGeom>
        </p:spPr>
      </p:pic>
      <p:pic>
        <p:nvPicPr>
          <p:cNvPr id="5" name="Immagine 4" descr="Portadas_Moissac_Abadia_timpan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797152"/>
            <a:ext cx="4104456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La Via </a:t>
            </a:r>
            <a:r>
              <a:rPr lang="it-IT" sz="3600" b="1" dirty="0" err="1" smtClean="0">
                <a:solidFill>
                  <a:srgbClr val="92D050"/>
                </a:solidFill>
                <a:latin typeface="Bodoni MT Black" pitchFamily="18" charset="0"/>
              </a:rPr>
              <a:t>Salutis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L’interno</a:t>
            </a:r>
            <a:endParaRPr lang="it-IT" dirty="0">
              <a:solidFill>
                <a:srgbClr val="00B0F0"/>
              </a:solidFill>
              <a:latin typeface="Bodoni MT" pitchFamily="18" charset="0"/>
            </a:endParaRPr>
          </a:p>
        </p:txBody>
      </p:sp>
      <p:pic>
        <p:nvPicPr>
          <p:cNvPr id="4" name="Immagine 3" descr="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4752528" cy="3240360"/>
          </a:xfrm>
          <a:prstGeom prst="rect">
            <a:avLst/>
          </a:prstGeom>
        </p:spPr>
      </p:pic>
      <p:pic>
        <p:nvPicPr>
          <p:cNvPr id="5" name="Immagine 4" descr="basilica-di-saint_sernin_663903 inter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564904"/>
            <a:ext cx="3600400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La Via </a:t>
            </a:r>
            <a:r>
              <a:rPr lang="it-IT" sz="3600" b="1" dirty="0" err="1" smtClean="0">
                <a:solidFill>
                  <a:srgbClr val="92D050"/>
                </a:solidFill>
                <a:latin typeface="Bodoni MT Black" pitchFamily="18" charset="0"/>
              </a:rPr>
              <a:t>Salutis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Il labirinto</a:t>
            </a:r>
            <a:endParaRPr lang="it-IT" dirty="0">
              <a:solidFill>
                <a:srgbClr val="00B0F0"/>
              </a:solidFill>
              <a:latin typeface="Bodoni MT" pitchFamily="18" charset="0"/>
            </a:endParaRPr>
          </a:p>
        </p:txBody>
      </p:sp>
      <p:pic>
        <p:nvPicPr>
          <p:cNvPr id="4" name="Immagine 3" descr="labirinto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2564904"/>
            <a:ext cx="4752528" cy="3456384"/>
          </a:xfrm>
          <a:prstGeom prst="rect">
            <a:avLst/>
          </a:prstGeom>
        </p:spPr>
      </p:pic>
      <p:pic>
        <p:nvPicPr>
          <p:cNvPr id="5" name="Immagine 4" descr="Labirinto%20di%20Chart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140968"/>
            <a:ext cx="3384376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La Via </a:t>
            </a:r>
            <a:r>
              <a:rPr lang="it-IT" sz="3600" b="1" dirty="0" err="1" smtClean="0">
                <a:solidFill>
                  <a:srgbClr val="92D050"/>
                </a:solidFill>
                <a:latin typeface="Bodoni MT Black" pitchFamily="18" charset="0"/>
              </a:rPr>
              <a:t>Salutis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pic>
        <p:nvPicPr>
          <p:cNvPr id="4" name="Segnaposto contenuto 3" descr="7_93_20060518112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2204864"/>
            <a:ext cx="4104455" cy="4119736"/>
          </a:xfrm>
        </p:spPr>
      </p:pic>
      <p:pic>
        <p:nvPicPr>
          <p:cNvPr id="5" name="Immagine 4" descr="039-S_Anti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204864"/>
            <a:ext cx="4104456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San Bernardo di </a:t>
            </a:r>
            <a:r>
              <a:rPr lang="it-IT" sz="3600" b="1" dirty="0" err="1" smtClean="0">
                <a:solidFill>
                  <a:srgbClr val="92D050"/>
                </a:solidFill>
                <a:latin typeface="Bodoni MT Black" pitchFamily="18" charset="0"/>
              </a:rPr>
              <a:t>Clairvaux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Strana formosità deforme e deformità formosa</a:t>
            </a:r>
          </a:p>
          <a:p>
            <a:pPr algn="ctr">
              <a:buFont typeface="Wingdings" pitchFamily="2" charset="2"/>
              <a:buChar char="v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Immonde scimmie</a:t>
            </a:r>
          </a:p>
          <a:p>
            <a:pPr algn="ctr">
              <a:buFont typeface="Wingdings" pitchFamily="2" charset="2"/>
              <a:buChar char="v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Feroci leoni</a:t>
            </a:r>
          </a:p>
          <a:p>
            <a:pPr algn="ctr">
              <a:buFont typeface="Wingdings" pitchFamily="2" charset="2"/>
              <a:buChar char="v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Mostruosi </a:t>
            </a:r>
            <a:r>
              <a:rPr lang="it-IT" dirty="0" err="1" smtClean="0">
                <a:solidFill>
                  <a:srgbClr val="00B0F0"/>
                </a:solidFill>
                <a:latin typeface="Bodoni MT" pitchFamily="18" charset="0"/>
              </a:rPr>
              <a:t>centuari</a:t>
            </a:r>
            <a:endParaRPr lang="it-IT" dirty="0" smtClean="0">
              <a:solidFill>
                <a:srgbClr val="00B0F0"/>
              </a:solidFill>
              <a:latin typeface="Bodoni MT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Quadrupede con coda di serpente</a:t>
            </a:r>
          </a:p>
          <a:p>
            <a:pPr algn="ctr">
              <a:buFont typeface="Wingdings" pitchFamily="2" charset="2"/>
              <a:buChar char="v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Pesce con testa di serpente</a:t>
            </a:r>
          </a:p>
          <a:p>
            <a:pPr algn="ctr">
              <a:buFont typeface="Wingdings" pitchFamily="2" charset="2"/>
              <a:buChar char="v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Molti corpi sotto un’unica testa</a:t>
            </a:r>
          </a:p>
          <a:p>
            <a:pPr algn="ctr">
              <a:buFont typeface="Wingdings" pitchFamily="2" charset="2"/>
              <a:buChar char="v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Molte teste sopra un unico corpo</a:t>
            </a:r>
          </a:p>
          <a:p>
            <a:pPr algn="ctr">
              <a:buFont typeface="Wingdings" pitchFamily="2" charset="2"/>
              <a:buChar char="v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Soldati nella pugna</a:t>
            </a:r>
            <a:endParaRPr lang="it-IT" dirty="0">
              <a:solidFill>
                <a:srgbClr val="00B0F0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La Via </a:t>
            </a:r>
            <a:r>
              <a:rPr lang="it-IT" sz="3600" b="1" dirty="0" err="1" smtClean="0">
                <a:solidFill>
                  <a:srgbClr val="92D050"/>
                </a:solidFill>
                <a:latin typeface="Bodoni MT Black" pitchFamily="18" charset="0"/>
              </a:rPr>
              <a:t>Salutis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pic>
        <p:nvPicPr>
          <p:cNvPr id="4" name="Segnaposto contenuto 3" descr="141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1988840"/>
            <a:ext cx="3528392" cy="2870131"/>
          </a:xfrm>
        </p:spPr>
      </p:pic>
      <p:pic>
        <p:nvPicPr>
          <p:cNvPr id="5" name="Immagine 4" descr="arte_romanica_ita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869160"/>
            <a:ext cx="6048672" cy="1728192"/>
          </a:xfrm>
          <a:prstGeom prst="rect">
            <a:avLst/>
          </a:prstGeom>
        </p:spPr>
      </p:pic>
      <p:pic>
        <p:nvPicPr>
          <p:cNvPr id="6" name="Immagine 5" descr="bayle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988840"/>
            <a:ext cx="3096344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La Via </a:t>
            </a:r>
            <a:r>
              <a:rPr lang="it-IT" sz="3600" b="1" dirty="0" err="1" smtClean="0">
                <a:solidFill>
                  <a:srgbClr val="92D050"/>
                </a:solidFill>
                <a:latin typeface="Bodoni MT Black" pitchFamily="18" charset="0"/>
              </a:rPr>
              <a:t>Salutis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pic>
        <p:nvPicPr>
          <p:cNvPr id="4" name="Segnaposto contenuto 3" descr="blog-2012-04-12-19-56-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1"/>
            <a:ext cx="2880320" cy="2160240"/>
          </a:xfrm>
        </p:spPr>
      </p:pic>
      <p:pic>
        <p:nvPicPr>
          <p:cNvPr id="5" name="Immagine 4" descr="imagesESVL9F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988840"/>
            <a:ext cx="4608511" cy="2160240"/>
          </a:xfrm>
          <a:prstGeom prst="rect">
            <a:avLst/>
          </a:prstGeom>
        </p:spPr>
      </p:pic>
      <p:pic>
        <p:nvPicPr>
          <p:cNvPr id="6" name="Immagine 5" descr="imagesPRUGTR2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21088"/>
            <a:ext cx="3456384" cy="2304256"/>
          </a:xfrm>
          <a:prstGeom prst="rect">
            <a:avLst/>
          </a:prstGeom>
        </p:spPr>
      </p:pic>
      <p:pic>
        <p:nvPicPr>
          <p:cNvPr id="7" name="Immagine 6" descr="mode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221088"/>
            <a:ext cx="309634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Il simbolo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pic>
        <p:nvPicPr>
          <p:cNvPr id="4" name="Segnaposto contenuto 3" descr="Novalesa_Cristo_Pantocrat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988840"/>
            <a:ext cx="4536504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La Via </a:t>
            </a:r>
            <a:r>
              <a:rPr lang="it-IT" sz="3600" b="1" dirty="0" err="1" smtClean="0">
                <a:solidFill>
                  <a:srgbClr val="92D050"/>
                </a:solidFill>
                <a:latin typeface="Bodoni MT Black" pitchFamily="18" charset="0"/>
              </a:rPr>
              <a:t>Salutis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pic>
        <p:nvPicPr>
          <p:cNvPr id="4" name="Segnaposto contenuto 3" descr="normandia2010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204864"/>
            <a:ext cx="2376264" cy="4119736"/>
          </a:xfrm>
        </p:spPr>
      </p:pic>
      <p:pic>
        <p:nvPicPr>
          <p:cNvPr id="5" name="Immagine 4" descr="romani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204864"/>
            <a:ext cx="2592288" cy="4163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L’Apocalisse nella simbologia romanica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q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I 24 vegliardi</a:t>
            </a:r>
          </a:p>
          <a:p>
            <a:pPr algn="ctr">
              <a:buFont typeface="Wingdings" pitchFamily="2" charset="2"/>
              <a:buChar char="q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I 4 Viventi</a:t>
            </a:r>
          </a:p>
          <a:p>
            <a:pPr algn="ctr">
              <a:buFont typeface="Wingdings" pitchFamily="2" charset="2"/>
              <a:buChar char="q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Il libro quadrato</a:t>
            </a:r>
          </a:p>
          <a:p>
            <a:pPr algn="ctr">
              <a:buFont typeface="Wingdings" pitchFamily="2" charset="2"/>
              <a:buChar char="q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Cristo con la spada a doppio taglio in bocca</a:t>
            </a:r>
          </a:p>
          <a:p>
            <a:pPr algn="ctr">
              <a:buFont typeface="Wingdings" pitchFamily="2" charset="2"/>
              <a:buChar char="q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I sette candelabri d’oro e le sette lampade</a:t>
            </a:r>
          </a:p>
          <a:p>
            <a:pPr algn="ctr">
              <a:buFont typeface="Wingdings" pitchFamily="2" charset="2"/>
              <a:buChar char="q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I quattro cavalieri</a:t>
            </a:r>
          </a:p>
          <a:p>
            <a:pPr algn="ctr">
              <a:buFont typeface="Wingdings" pitchFamily="2" charset="2"/>
              <a:buChar char="q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La Vergine vestita di sole</a:t>
            </a:r>
          </a:p>
          <a:p>
            <a:pPr algn="ctr">
              <a:buFont typeface="Wingdings" pitchFamily="2" charset="2"/>
              <a:buChar char="q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Il Giudizio universale</a:t>
            </a:r>
            <a:endParaRPr lang="it-IT" dirty="0">
              <a:solidFill>
                <a:srgbClr val="00B0F0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L’Apocalisse nella simbologia romanica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Il Giudizio </a:t>
            </a:r>
            <a:r>
              <a:rPr lang="it-IT" dirty="0" err="1" smtClean="0">
                <a:solidFill>
                  <a:srgbClr val="00B0F0"/>
                </a:solidFill>
                <a:latin typeface="Bodoni MT" pitchFamily="18" charset="0"/>
              </a:rPr>
              <a:t>univerale</a:t>
            </a:r>
            <a:endParaRPr lang="it-IT" dirty="0">
              <a:solidFill>
                <a:srgbClr val="00B0F0"/>
              </a:solidFill>
              <a:latin typeface="Bodoni MT" pitchFamily="18" charset="0"/>
            </a:endParaRPr>
          </a:p>
        </p:txBody>
      </p:sp>
      <p:pic>
        <p:nvPicPr>
          <p:cNvPr id="4" name="Immagine 3" descr="TorcGiudUn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564904"/>
            <a:ext cx="6048672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err="1" smtClean="0">
                <a:solidFill>
                  <a:srgbClr val="92D050"/>
                </a:solidFill>
                <a:latin typeface="Bodoni MT Black" pitchFamily="18" charset="0"/>
              </a:rPr>
              <a:t>Etimasia</a:t>
            </a:r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 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pic>
        <p:nvPicPr>
          <p:cNvPr id="4" name="Segnaposto contenuto 3" descr="etimas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1916833"/>
            <a:ext cx="4248472" cy="2736304"/>
          </a:xfrm>
        </p:spPr>
      </p:pic>
      <p:pic>
        <p:nvPicPr>
          <p:cNvPr id="5" name="Immagine 4" descr="ravenna etimas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924944"/>
            <a:ext cx="3600400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L’albero della vita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pic>
        <p:nvPicPr>
          <p:cNvPr id="4" name="Segnaposto contenuto 3" descr="san clemen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7863" y="1988840"/>
            <a:ext cx="6588273" cy="4335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err="1" smtClean="0">
                <a:solidFill>
                  <a:srgbClr val="92D050"/>
                </a:solidFill>
                <a:latin typeface="Bodoni MT Black" pitchFamily="18" charset="0"/>
              </a:rPr>
              <a:t>Psicomachia</a:t>
            </a:r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 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pic>
        <p:nvPicPr>
          <p:cNvPr id="4" name="Segnaposto contenuto 3" descr="1260-1-grande-2-facciata-romanica-santia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5936" y="2060848"/>
            <a:ext cx="5592127" cy="4263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Il portale nord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pic>
        <p:nvPicPr>
          <p:cNvPr id="4" name="Segnaposto contenuto 3" descr="5726952946_8d92f3fdea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564904"/>
            <a:ext cx="4104456" cy="3150021"/>
          </a:xfrm>
        </p:spPr>
      </p:pic>
      <p:pic>
        <p:nvPicPr>
          <p:cNvPr id="5" name="Immagine 4" descr="imagesQC2DLUD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212976"/>
            <a:ext cx="3312368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La simbologia numerica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dirty="0" smtClean="0">
              <a:solidFill>
                <a:srgbClr val="00B0F0"/>
              </a:solidFill>
            </a:endParaRPr>
          </a:p>
          <a:p>
            <a:pPr algn="ctr"/>
            <a:endParaRPr lang="it-IT" dirty="0" smtClean="0">
              <a:solidFill>
                <a:srgbClr val="00B0F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Sei, il numero dell’universo</a:t>
            </a:r>
          </a:p>
          <a:p>
            <a:pPr algn="ctr">
              <a:buFont typeface="Wingdings" pitchFamily="2" charset="2"/>
              <a:buChar char="Ø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Dieci, il numero perfetto</a:t>
            </a:r>
          </a:p>
          <a:p>
            <a:pPr algn="ctr">
              <a:buFont typeface="Wingdings" pitchFamily="2" charset="2"/>
              <a:buChar char="Ø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Tre,il numero del cielo</a:t>
            </a:r>
          </a:p>
          <a:p>
            <a:pPr algn="ctr">
              <a:buFont typeface="Wingdings" pitchFamily="2" charset="2"/>
              <a:buChar char="Ø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Quattro,il numero del creato e dell’incarnazione</a:t>
            </a:r>
          </a:p>
          <a:p>
            <a:pPr algn="ctr">
              <a:buFont typeface="Wingdings" pitchFamily="2" charset="2"/>
              <a:buChar char="Ø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Sette, il numero completo</a:t>
            </a:r>
          </a:p>
          <a:p>
            <a:pPr algn="ctr">
              <a:buFont typeface="Wingdings" pitchFamily="2" charset="2"/>
              <a:buChar char="Ø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Dodici,il numero biblico</a:t>
            </a:r>
            <a:endParaRPr lang="it-IT" dirty="0">
              <a:solidFill>
                <a:srgbClr val="00B0F0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Il chiostro e il pozzo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pic>
        <p:nvPicPr>
          <p:cNvPr id="4" name="Segnaposto contenuto 3" descr="aos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6480720" cy="2376264"/>
          </a:xfrm>
        </p:spPr>
      </p:pic>
      <p:pic>
        <p:nvPicPr>
          <p:cNvPr id="5" name="Immagine 4" descr="Giron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437112"/>
            <a:ext cx="4896544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I simboli dei costruttori romanici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pic>
        <p:nvPicPr>
          <p:cNvPr id="4" name="Segnaposto contenuto 3" descr="fi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88841"/>
            <a:ext cx="3456384" cy="2160240"/>
          </a:xfrm>
        </p:spPr>
      </p:pic>
      <p:pic>
        <p:nvPicPr>
          <p:cNvPr id="6" name="Immagine 5" descr="fig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60848"/>
            <a:ext cx="4032448" cy="2160240"/>
          </a:xfrm>
          <a:prstGeom prst="rect">
            <a:avLst/>
          </a:prstGeom>
        </p:spPr>
      </p:pic>
      <p:pic>
        <p:nvPicPr>
          <p:cNvPr id="5" name="Immagine 4" descr="fig8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000" y="4005064"/>
            <a:ext cx="812800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I maestri comacini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pic>
        <p:nvPicPr>
          <p:cNvPr id="4" name="Segnaposto contenuto 3" descr="santabbondio_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4011" y="2060848"/>
            <a:ext cx="5855977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Il simbolismo del colore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Il colore è problema teologico e non della sensibilità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Il colore è luce o materia?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Il colore è essenziale nelle chiese romaniche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Ha un ruolo teologico,liturgico:è simbolo e rituale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L’uomo medievale ama il colore perché è ricchezza,gioia,sicurezza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I colori base:bianco,giallo,rosso,verde,blu,viola,nero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I colori veri sono squillanti,brillanti,saturi,resistenti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Policromia delle chiese romaniche</a:t>
            </a:r>
            <a:endParaRPr lang="it-IT" dirty="0">
              <a:solidFill>
                <a:srgbClr val="00B0F0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Il simbolismo del colore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Arial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Il blu,dal 1140,diventa colore cristologico e mariano e poi regale e principesco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L’associazione di giallo e verde sottolinea la pericolosità (i matti),la trasgressione e il diabolico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Successo delle associazioni blu e bianco,rosso e bianco,nero e bianco,rosso e blu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Decadono le associazioni di giallo e rosso,giallo e verde,rosso e nero,rosso e verde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L’oro serve a gerarchizzare il celeste o il divino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Ma l’oro è anche materia e quindi </a:t>
            </a:r>
            <a:r>
              <a:rPr lang="it-IT" i="1" dirty="0" smtClean="0">
                <a:solidFill>
                  <a:srgbClr val="00B0F0"/>
                </a:solidFill>
                <a:latin typeface="Bodoni MT" pitchFamily="18" charset="0"/>
              </a:rPr>
              <a:t>vanitas</a:t>
            </a:r>
            <a:endParaRPr lang="it-IT" i="1" dirty="0">
              <a:solidFill>
                <a:srgbClr val="00B0F0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Il Romanico nel Monregalese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pic>
        <p:nvPicPr>
          <p:cNvPr id="4" name="Segnaposto contenuto 3" descr="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4248473" cy="2952328"/>
          </a:xfrm>
        </p:spPr>
      </p:pic>
      <p:pic>
        <p:nvPicPr>
          <p:cNvPr id="5" name="Immagine 4" descr="roccaforte 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988840"/>
            <a:ext cx="388843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Il Romanico nel Monregalese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pic>
        <p:nvPicPr>
          <p:cNvPr id="4" name="Segnaposto contenuto 3" descr="Saliceto San Martino di Lign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35163"/>
            <a:ext cx="3096344" cy="4389437"/>
          </a:xfrm>
        </p:spPr>
      </p:pic>
      <p:pic>
        <p:nvPicPr>
          <p:cNvPr id="5" name="Immagine 4" descr="Santa Maria d'acqua dol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916832"/>
            <a:ext cx="5112568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Il Romanico nel Monregalese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pic>
        <p:nvPicPr>
          <p:cNvPr id="4" name="Segnaposto contenuto 3" descr="abside laterale d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2132856"/>
            <a:ext cx="4680520" cy="2664296"/>
          </a:xfrm>
        </p:spPr>
      </p:pic>
      <p:pic>
        <p:nvPicPr>
          <p:cNvPr id="5" name="Immagine 4" descr="s.maria vigne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132856"/>
            <a:ext cx="3528392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Il Romanico nel Monregalese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pic>
        <p:nvPicPr>
          <p:cNvPr id="4" name="Segnaposto contenuto 3" descr="roccaforte 0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35163"/>
            <a:ext cx="3888433" cy="2645965"/>
          </a:xfrm>
        </p:spPr>
      </p:pic>
      <p:pic>
        <p:nvPicPr>
          <p:cNvPr id="5" name="Immagine 4" descr="abside laterale dx, velario inferiore,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861048"/>
            <a:ext cx="424847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Il Romanico nel Monregalese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pic>
        <p:nvPicPr>
          <p:cNvPr id="4" name="Segnaposto contenuto 3" descr="Affreschi Romanici Santa Maria d'acqua dol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7488832" cy="4551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92D050"/>
                </a:solidFill>
                <a:latin typeface="Bodoni MT Black" pitchFamily="18" charset="0"/>
              </a:rPr>
              <a:t>Sant’Ambrogio di Milano</a:t>
            </a:r>
            <a:endParaRPr lang="it-IT" sz="3600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pic>
        <p:nvPicPr>
          <p:cNvPr id="4" name="Segnaposto contenuto 3" descr="basilica_s_ambrog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2132855"/>
            <a:ext cx="6350000" cy="4320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Rodolfo il Glabro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dirty="0" smtClean="0">
              <a:solidFill>
                <a:srgbClr val="00B0F0"/>
              </a:solidFill>
            </a:endParaRPr>
          </a:p>
          <a:p>
            <a:pPr algn="ctr"/>
            <a:endParaRPr lang="it-IT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Dopo il Mille</a:t>
            </a:r>
          </a:p>
          <a:p>
            <a:pPr algn="ctr">
              <a:buNone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Rinnovamento delle chiese basilicali</a:t>
            </a:r>
          </a:p>
          <a:p>
            <a:pPr algn="ctr">
              <a:buNone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Un candido manto di chiese</a:t>
            </a:r>
          </a:p>
          <a:p>
            <a:pPr algn="ctr">
              <a:buNone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Anche i più piccoli oratori di campagna</a:t>
            </a:r>
            <a:endParaRPr lang="it-IT" dirty="0">
              <a:solidFill>
                <a:srgbClr val="00B0F0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Simbologia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dirty="0" smtClean="0">
              <a:solidFill>
                <a:srgbClr val="00B0F0"/>
              </a:solidFill>
            </a:endParaRPr>
          </a:p>
          <a:p>
            <a:pPr algn="ctr"/>
            <a:endParaRPr lang="it-IT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Dualismo tra Bene e Male</a:t>
            </a:r>
          </a:p>
          <a:p>
            <a:pPr algn="ctr">
              <a:buNone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Binomio cerchio quadrato/rettangolo</a:t>
            </a:r>
          </a:p>
          <a:p>
            <a:pPr algn="ctr">
              <a:buNone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Il vero architetto è Dio</a:t>
            </a:r>
          </a:p>
          <a:p>
            <a:pPr algn="ctr">
              <a:buNone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Orientamento longitudinale verso est</a:t>
            </a:r>
          </a:p>
          <a:p>
            <a:pPr algn="ctr">
              <a:buNone/>
            </a:pPr>
            <a:r>
              <a:rPr lang="it-IT" dirty="0" smtClean="0">
                <a:solidFill>
                  <a:srgbClr val="00B0F0"/>
                </a:solidFill>
                <a:latin typeface="Bodoni MT" pitchFamily="18" charset="0"/>
              </a:rPr>
              <a:t>Asse verticale verso la Stella polare</a:t>
            </a:r>
            <a:endParaRPr lang="it-IT" dirty="0">
              <a:solidFill>
                <a:srgbClr val="00B0F0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Wiligelmo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pic>
        <p:nvPicPr>
          <p:cNvPr id="4" name="Segnaposto contenuto 3" descr="Duomo_Rilievi-Caino%20e%20Abele%20(Wiligelmo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132856"/>
            <a:ext cx="4536504" cy="2160240"/>
          </a:xfrm>
        </p:spPr>
      </p:pic>
      <p:pic>
        <p:nvPicPr>
          <p:cNvPr id="5" name="Immagine 4" descr="Wiligelmo%20-%20Storia%20della%20genesi%20(quarto%20bassorilievo,%20Duomo%20di%20Modena)%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581128"/>
            <a:ext cx="5904656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err="1" smtClean="0">
                <a:solidFill>
                  <a:srgbClr val="92D050"/>
                </a:solidFill>
                <a:latin typeface="Bodoni MT Black" pitchFamily="18" charset="0"/>
              </a:rPr>
              <a:t>Antelami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pic>
        <p:nvPicPr>
          <p:cNvPr id="4" name="Segnaposto contenuto 3" descr="antelami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916832"/>
            <a:ext cx="4968552" cy="2088232"/>
          </a:xfrm>
        </p:spPr>
      </p:pic>
      <p:pic>
        <p:nvPicPr>
          <p:cNvPr id="5" name="Immagine 4" descr="antela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221088"/>
            <a:ext cx="489654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  <a:latin typeface="Bodoni MT Black" pitchFamily="18" charset="0"/>
              </a:rPr>
              <a:t>La pianta basilicale</a:t>
            </a:r>
            <a:endParaRPr lang="it-IT" sz="3600" b="1" dirty="0">
              <a:solidFill>
                <a:srgbClr val="92D050"/>
              </a:solidFill>
              <a:latin typeface="Bodoni MT Black" pitchFamily="18" charset="0"/>
            </a:endParaRPr>
          </a:p>
        </p:txBody>
      </p:sp>
      <p:pic>
        <p:nvPicPr>
          <p:cNvPr id="4" name="Segnaposto contenuto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3600400" cy="2232248"/>
          </a:xfrm>
        </p:spPr>
      </p:pic>
      <p:pic>
        <p:nvPicPr>
          <p:cNvPr id="5" name="Immagine 4" descr="romanic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060848"/>
            <a:ext cx="3960440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424</Words>
  <Application>Microsoft Office PowerPoint</Application>
  <PresentationFormat>Presentazione su schermo (4:3)</PresentationFormat>
  <Paragraphs>107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Equinozio</vt:lpstr>
      <vt:lpstr>LA SIMBOLOGIA ROMANICA</vt:lpstr>
      <vt:lpstr>Il simbolo</vt:lpstr>
      <vt:lpstr>I maestri comacini</vt:lpstr>
      <vt:lpstr>Sant’Ambrogio di Milano</vt:lpstr>
      <vt:lpstr>Rodolfo il Glabro</vt:lpstr>
      <vt:lpstr>Simbologia</vt:lpstr>
      <vt:lpstr>Wiligelmo</vt:lpstr>
      <vt:lpstr>Antelami</vt:lpstr>
      <vt:lpstr>La pianta basilicale</vt:lpstr>
      <vt:lpstr>Il tempio cristiano è il corpo di Cristo</vt:lpstr>
      <vt:lpstr>La Via Salutis</vt:lpstr>
      <vt:lpstr>La Via Salutis</vt:lpstr>
      <vt:lpstr>La Via Salutis</vt:lpstr>
      <vt:lpstr>La Via Salutis</vt:lpstr>
      <vt:lpstr>La Via Salutis</vt:lpstr>
      <vt:lpstr>La Via Salutis</vt:lpstr>
      <vt:lpstr>San Bernardo di Clairvaux</vt:lpstr>
      <vt:lpstr>La Via Salutis</vt:lpstr>
      <vt:lpstr>La Via Salutis</vt:lpstr>
      <vt:lpstr>La Via Salutis</vt:lpstr>
      <vt:lpstr>L’Apocalisse nella simbologia romanica</vt:lpstr>
      <vt:lpstr>L’Apocalisse nella simbologia romanica</vt:lpstr>
      <vt:lpstr>Etimasia </vt:lpstr>
      <vt:lpstr>L’albero della vita</vt:lpstr>
      <vt:lpstr>Psicomachia </vt:lpstr>
      <vt:lpstr>Il portale nord</vt:lpstr>
      <vt:lpstr>La simbologia numerica</vt:lpstr>
      <vt:lpstr>Il chiostro e il pozzo</vt:lpstr>
      <vt:lpstr>I simboli dei costruttori romanici</vt:lpstr>
      <vt:lpstr>Il simbolismo del colore</vt:lpstr>
      <vt:lpstr>Il simbolismo del colore</vt:lpstr>
      <vt:lpstr>Il Romanico nel Monregalese</vt:lpstr>
      <vt:lpstr>Il Romanico nel Monregalese</vt:lpstr>
      <vt:lpstr>Il Romanico nel Monregalese</vt:lpstr>
      <vt:lpstr>Il Romanico nel Monregalese</vt:lpstr>
      <vt:lpstr>Il Romanico nel Monregalese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SIMBOLOGIA ROMANICA</dc:title>
  <dc:creator>Denina</dc:creator>
  <cp:lastModifiedBy>Denina</cp:lastModifiedBy>
  <cp:revision>36</cp:revision>
  <dcterms:created xsi:type="dcterms:W3CDTF">2014-04-30T10:00:22Z</dcterms:created>
  <dcterms:modified xsi:type="dcterms:W3CDTF">2014-05-09T08:06:49Z</dcterms:modified>
</cp:coreProperties>
</file>