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04F1462-18C2-4293-A06D-7E72753D833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4F1462-18C2-4293-A06D-7E72753D833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4F1462-18C2-4293-A06D-7E72753D833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4F1462-18C2-4293-A06D-7E72753D833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04F1462-18C2-4293-A06D-7E72753D8333}" type="datetimeFigureOut">
              <a:rPr lang="it-IT" smtClean="0"/>
              <a:t>17/06/2015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04F1462-18C2-4293-A06D-7E72753D8333}" type="datetimeFigureOut">
              <a:rPr lang="it-IT" smtClean="0"/>
              <a:t>17/06/2015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04F1462-18C2-4293-A06D-7E72753D8333}" type="datetimeFigureOut">
              <a:rPr lang="it-IT" smtClean="0"/>
              <a:t>17/06/2015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04F1462-18C2-4293-A06D-7E72753D8333}" type="datetimeFigureOut">
              <a:rPr lang="it-IT" smtClean="0"/>
              <a:t>17/06/2015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4F1462-18C2-4293-A06D-7E72753D8333}" type="datetimeFigureOut">
              <a:rPr lang="it-IT" smtClean="0"/>
              <a:t>17/06/2015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04F1462-18C2-4293-A06D-7E72753D8333}" type="datetimeFigureOut">
              <a:rPr lang="it-IT" smtClean="0"/>
              <a:t>17/06/2015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04F1462-18C2-4293-A06D-7E72753D8333}" type="datetimeFigureOut">
              <a:rPr lang="it-IT" smtClean="0"/>
              <a:t>17/06/2015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A236CE-6950-4985-9269-AA73F2FB50D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F1462-18C2-4293-A06D-7E72753D8333}" type="datetimeFigureOut">
              <a:rPr lang="it-IT" smtClean="0"/>
              <a:t>17/06/2015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236CE-6950-4985-9269-AA73F2FB50D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763963"/>
            <a:ext cx="9144000" cy="3094037"/>
          </a:xfrm>
          <a:prstGeom prst="rect">
            <a:avLst/>
          </a:prstGeom>
          <a:solidFill>
            <a:srgbClr val="8112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315" name="Titolo 1"/>
          <p:cNvSpPr>
            <a:spLocks noGrp="1"/>
          </p:cNvSpPr>
          <p:nvPr>
            <p:ph type="ctrTitle"/>
          </p:nvPr>
        </p:nvSpPr>
        <p:spPr>
          <a:xfrm>
            <a:off x="0" y="4017963"/>
            <a:ext cx="9142413" cy="2020887"/>
          </a:xfrm>
        </p:spPr>
        <p:txBody>
          <a:bodyPr/>
          <a:lstStyle/>
          <a:p>
            <a:pPr algn="ctr" eaLnBrk="1" hangingPunct="1"/>
            <a:r>
              <a:rPr lang="it-IT" sz="3200" smtClean="0">
                <a:solidFill>
                  <a:srgbClr val="FFFFFF"/>
                </a:solidFill>
                <a:latin typeface="Verdana" pitchFamily="34" charset="0"/>
                <a:cs typeface="Verdana" pitchFamily="34" charset="0"/>
              </a:rPr>
              <a:t>Architetture civili e militari di epoca medievale tra Langhe e Monregalese</a:t>
            </a:r>
            <a:r>
              <a:rPr lang="it-IT" smtClean="0">
                <a:solidFill>
                  <a:srgbClr val="FFFFFF"/>
                </a:solidFill>
                <a:latin typeface="Verdana" pitchFamily="34" charset="0"/>
                <a:cs typeface="Verdana" pitchFamily="34" charset="0"/>
              </a:rPr>
              <a:t/>
            </a:r>
            <a:br>
              <a:rPr lang="it-IT" smtClean="0">
                <a:solidFill>
                  <a:srgbClr val="FFFFFF"/>
                </a:solidFill>
                <a:latin typeface="Verdana" pitchFamily="34" charset="0"/>
                <a:cs typeface="Verdana" pitchFamily="34" charset="0"/>
              </a:rPr>
            </a:br>
            <a:endParaRPr lang="it-IT" smtClean="0">
              <a:solidFill>
                <a:srgbClr val="FFFFFF"/>
              </a:solidFill>
              <a:latin typeface="Verdana" pitchFamily="34" charset="0"/>
              <a:cs typeface="Verdana" pitchFamily="34" charset="0"/>
            </a:endParaRPr>
          </a:p>
        </p:txBody>
      </p:sp>
      <p:sp>
        <p:nvSpPr>
          <p:cNvPr id="13316" name="Sottotitolo 2"/>
          <p:cNvSpPr>
            <a:spLocks noGrp="1"/>
          </p:cNvSpPr>
          <p:nvPr>
            <p:ph type="subTitle" idx="1"/>
          </p:nvPr>
        </p:nvSpPr>
        <p:spPr>
          <a:xfrm>
            <a:off x="0" y="5784850"/>
            <a:ext cx="9142413" cy="698500"/>
          </a:xfrm>
        </p:spPr>
        <p:txBody>
          <a:bodyPr/>
          <a:lstStyle/>
          <a:p>
            <a:pPr eaLnBrk="1" hangingPunct="1"/>
            <a:r>
              <a:rPr lang="it-IT" sz="1800" smtClean="0">
                <a:solidFill>
                  <a:schemeClr val="bg1"/>
                </a:solidFill>
                <a:latin typeface="Verdana" pitchFamily="34" charset="0"/>
                <a:cs typeface="Verdana" pitchFamily="34" charset="0"/>
              </a:rPr>
              <a:t/>
            </a:r>
            <a:br>
              <a:rPr lang="it-IT" sz="1800" smtClean="0">
                <a:solidFill>
                  <a:schemeClr val="bg1"/>
                </a:solidFill>
                <a:latin typeface="Verdana" pitchFamily="34" charset="0"/>
                <a:cs typeface="Verdana" pitchFamily="34" charset="0"/>
              </a:rPr>
            </a:br>
            <a:r>
              <a:rPr lang="it-IT" sz="1800" smtClean="0">
                <a:solidFill>
                  <a:schemeClr val="bg1"/>
                </a:solidFill>
                <a:latin typeface="Verdana" pitchFamily="34" charset="0"/>
                <a:cs typeface="Verdana" pitchFamily="34" charset="0"/>
              </a:rPr>
              <a:t>Vicoforte, 18 aprile 2015</a:t>
            </a:r>
          </a:p>
        </p:txBody>
      </p:sp>
      <p:pic>
        <p:nvPicPr>
          <p:cNvPr id="13317" name="Immagine 4"/>
          <p:cNvPicPr>
            <a:picLocks noChangeAspect="1"/>
          </p:cNvPicPr>
          <p:nvPr/>
        </p:nvPicPr>
        <p:blipFill>
          <a:blip r:embed="rId2"/>
          <a:srcRect/>
          <a:stretch>
            <a:fillRect/>
          </a:stretch>
        </p:blipFill>
        <p:spPr bwMode="auto">
          <a:xfrm>
            <a:off x="4705350" y="1173163"/>
            <a:ext cx="1470025" cy="1589087"/>
          </a:xfrm>
          <a:prstGeom prst="rect">
            <a:avLst/>
          </a:prstGeom>
          <a:noFill/>
          <a:ln w="9525">
            <a:noFill/>
            <a:miter lim="800000"/>
            <a:headEnd/>
            <a:tailEnd/>
          </a:ln>
        </p:spPr>
      </p:pic>
      <p:pic>
        <p:nvPicPr>
          <p:cNvPr id="13318" name="Picture 4" descr="F:\Langa Medievale\logo mondovì.jpg"/>
          <p:cNvPicPr>
            <a:picLocks noChangeAspect="1" noChangeArrowheads="1"/>
          </p:cNvPicPr>
          <p:nvPr/>
        </p:nvPicPr>
        <p:blipFill>
          <a:blip r:embed="rId3"/>
          <a:srcRect/>
          <a:stretch>
            <a:fillRect/>
          </a:stretch>
        </p:blipFill>
        <p:spPr bwMode="auto">
          <a:xfrm>
            <a:off x="2609850" y="874713"/>
            <a:ext cx="1616075" cy="1887537"/>
          </a:xfrm>
          <a:prstGeom prst="rect">
            <a:avLst/>
          </a:prstGeom>
          <a:noFill/>
          <a:ln w="9525">
            <a:noFill/>
            <a:miter lim="800000"/>
            <a:headEnd/>
            <a:tailEnd/>
          </a:ln>
        </p:spPr>
      </p:pic>
      <p:pic>
        <p:nvPicPr>
          <p:cNvPr id="13319" name="Picture 5" descr="F:\Langa Medievale\LogoCISIM.jpg"/>
          <p:cNvPicPr>
            <a:picLocks noChangeAspect="1" noChangeArrowheads="1"/>
          </p:cNvPicPr>
          <p:nvPr/>
        </p:nvPicPr>
        <p:blipFill>
          <a:blip r:embed="rId4" cstate="print"/>
          <a:srcRect/>
          <a:stretch>
            <a:fillRect/>
          </a:stretch>
        </p:blipFill>
        <p:spPr bwMode="auto">
          <a:xfrm>
            <a:off x="6691313" y="1098550"/>
            <a:ext cx="1663700" cy="1663700"/>
          </a:xfrm>
          <a:prstGeom prst="rect">
            <a:avLst/>
          </a:prstGeom>
          <a:noFill/>
          <a:ln w="9525">
            <a:noFill/>
            <a:miter lim="800000"/>
            <a:headEnd/>
            <a:tailEnd/>
          </a:ln>
        </p:spPr>
      </p:pic>
      <p:pic>
        <p:nvPicPr>
          <p:cNvPr id="13320" name="Picture 2"/>
          <p:cNvPicPr>
            <a:picLocks noChangeAspect="1" noChangeArrowheads="1"/>
          </p:cNvPicPr>
          <p:nvPr/>
        </p:nvPicPr>
        <p:blipFill>
          <a:blip r:embed="rId5"/>
          <a:srcRect/>
          <a:stretch>
            <a:fillRect/>
          </a:stretch>
        </p:blipFill>
        <p:spPr bwMode="auto">
          <a:xfrm>
            <a:off x="492125" y="1098550"/>
            <a:ext cx="1655763" cy="156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428625" y="736600"/>
            <a:ext cx="8229600" cy="950913"/>
          </a:xfrm>
        </p:spPr>
        <p:txBody>
          <a:bodyPr>
            <a:normAutofit fontScale="90000"/>
          </a:bodyPr>
          <a:lstStyle/>
          <a:p>
            <a:r>
              <a:rPr lang="it-IT" smtClean="0">
                <a:latin typeface="Verdana" pitchFamily="34" charset="0"/>
                <a:cs typeface="Verdana" pitchFamily="34" charset="0"/>
              </a:rPr>
              <a:t>Le architetture civili/militari nel Cuneese</a:t>
            </a:r>
          </a:p>
        </p:txBody>
      </p:sp>
      <p:sp>
        <p:nvSpPr>
          <p:cNvPr id="22531" name="Segnaposto contenuto 2"/>
          <p:cNvSpPr>
            <a:spLocks noGrp="1"/>
          </p:cNvSpPr>
          <p:nvPr>
            <p:ph idx="1"/>
          </p:nvPr>
        </p:nvSpPr>
        <p:spPr>
          <a:xfrm>
            <a:off x="457200" y="1504950"/>
            <a:ext cx="8229600" cy="4070350"/>
          </a:xfrm>
        </p:spPr>
        <p:txBody>
          <a:bodyPr>
            <a:normAutofit lnSpcReduction="10000"/>
          </a:bodyPr>
          <a:lstStyle/>
          <a:p>
            <a:r>
              <a:rPr lang="it-IT" smtClean="0">
                <a:latin typeface="Verdana" pitchFamily="34" charset="0"/>
                <a:cs typeface="Verdana" pitchFamily="34" charset="0"/>
              </a:rPr>
              <a:t> </a:t>
            </a:r>
          </a:p>
          <a:p>
            <a:r>
              <a:rPr lang="it-IT" sz="1600" smtClean="0">
                <a:latin typeface="Verdana" pitchFamily="34" charset="0"/>
                <a:cs typeface="Verdana" pitchFamily="34" charset="0"/>
              </a:rPr>
              <a:t>Problema della conservazione e manutenzione: elevato numero di ruderi, localizzati in ambiti extraurbani e in cui l’azione della vegetazione e la mancanza di controlli costituiscono la principale causa di </a:t>
            </a:r>
          </a:p>
          <a:p>
            <a:pPr>
              <a:buFont typeface="Wingdings" pitchFamily="2" charset="2"/>
              <a:buChar char="à"/>
            </a:pPr>
            <a:r>
              <a:rPr lang="it-IT" sz="1600" smtClean="0">
                <a:latin typeface="Verdana" pitchFamily="34" charset="0"/>
                <a:cs typeface="Verdana" pitchFamily="34" charset="0"/>
              </a:rPr>
              <a:t> 1) danni strutturali e crolli </a:t>
            </a:r>
          </a:p>
          <a:p>
            <a:pPr>
              <a:buFont typeface="Wingdings" pitchFamily="2" charset="2"/>
              <a:buChar char="à"/>
            </a:pPr>
            <a:r>
              <a:rPr lang="it-IT" sz="1600" smtClean="0">
                <a:latin typeface="Verdana" pitchFamily="34" charset="0"/>
                <a:cs typeface="Verdana" pitchFamily="34" charset="0"/>
              </a:rPr>
              <a:t> 2) difficoltà di accessibilità al sito in sicurezza </a:t>
            </a:r>
          </a:p>
          <a:p>
            <a:r>
              <a:rPr lang="it-IT" sz="1600" smtClean="0">
                <a:latin typeface="Verdana" pitchFamily="34" charset="0"/>
                <a:cs typeface="Verdana" pitchFamily="34" charset="0"/>
              </a:rPr>
              <a:t> </a:t>
            </a:r>
          </a:p>
          <a:p>
            <a:r>
              <a:rPr lang="it-IT" sz="1600" smtClean="0">
                <a:latin typeface="Verdana" pitchFamily="34" charset="0"/>
                <a:cs typeface="Verdana" pitchFamily="34" charset="0"/>
              </a:rPr>
              <a:t>Esperienze di valorizzazione dei castelli cuneesi </a:t>
            </a:r>
            <a:r>
              <a:rPr lang="it-IT" sz="1600" smtClean="0">
                <a:latin typeface="Verdana" pitchFamily="34" charset="0"/>
                <a:cs typeface="Verdana" pitchFamily="34" charset="0"/>
                <a:sym typeface="Wingdings" pitchFamily="2" charset="2"/>
              </a:rPr>
              <a:t></a:t>
            </a:r>
            <a:r>
              <a:rPr lang="it-IT" sz="1600" smtClean="0">
                <a:latin typeface="Verdana" pitchFamily="34" charset="0"/>
                <a:cs typeface="Verdana" pitchFamily="34" charset="0"/>
              </a:rPr>
              <a:t> sfruttamento delle strutture per fini ricettivi (ristoranti, alberghi, locali per congressi etc.)  </a:t>
            </a:r>
          </a:p>
          <a:p>
            <a:r>
              <a:rPr lang="it-IT" sz="1600" smtClean="0">
                <a:latin typeface="Verdana" pitchFamily="34" charset="0"/>
                <a:cs typeface="Verdana" pitchFamily="34" charset="0"/>
              </a:rPr>
              <a:t> </a:t>
            </a:r>
          </a:p>
          <a:p>
            <a:r>
              <a:rPr lang="it-IT" sz="1600" smtClean="0">
                <a:latin typeface="Verdana" pitchFamily="34" charset="0"/>
                <a:cs typeface="Verdana" pitchFamily="34" charset="0"/>
              </a:rPr>
              <a:t>Castelli e palazzi divenuti sede delle amministrazioni comunali, che in qualche modo hanno effettuato una manutenzione costante degli edifici.</a:t>
            </a:r>
          </a:p>
          <a:p>
            <a:r>
              <a:rPr lang="it-IT" sz="1600" smtClean="0">
                <a:latin typeface="Verdana" pitchFamily="34" charset="0"/>
                <a:cs typeface="Verdana" pitchFamily="34" charset="0"/>
              </a:rPr>
              <a:t> </a:t>
            </a:r>
          </a:p>
          <a:p>
            <a:r>
              <a:rPr lang="it-IT" sz="1600" smtClean="0">
                <a:latin typeface="Verdana" pitchFamily="34" charset="0"/>
                <a:cs typeface="Verdana" pitchFamily="34" charset="0"/>
              </a:rPr>
              <a:t>Beni divenuti strutture museali e centri culturali (Castello di Saluzzo, Castello di Barolo, Forte di Vinadio)</a:t>
            </a:r>
          </a:p>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AE747CA1-6AB2-4F91-A4FC-C0298543EF3F}" type="slidenum">
              <a:rPr lang="it-IT" smtClean="0"/>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pl-PL" smtClean="0"/>
              <a:t>www.langamedievale.it</a:t>
            </a:r>
            <a:endParaRPr lang="it-IT"/>
          </a:p>
        </p:txBody>
      </p:sp>
      <p:sp>
        <p:nvSpPr>
          <p:cNvPr id="3" name="Segnaposto numero diapositiva 2"/>
          <p:cNvSpPr>
            <a:spLocks noGrp="1"/>
          </p:cNvSpPr>
          <p:nvPr>
            <p:ph type="sldNum" sz="quarter" idx="12"/>
          </p:nvPr>
        </p:nvSpPr>
        <p:spPr/>
        <p:txBody>
          <a:bodyPr/>
          <a:lstStyle/>
          <a:p>
            <a:pPr>
              <a:defRPr/>
            </a:pPr>
            <a:fld id="{36E649D1-6DB7-4659-9693-079D672ABC64}" type="slidenum">
              <a:rPr lang="it-IT" smtClean="0"/>
              <a:pPr>
                <a:defRPr/>
              </a:pPr>
              <a:t>11</a:t>
            </a:fld>
            <a:endParaRPr lang="it-IT"/>
          </a:p>
        </p:txBody>
      </p:sp>
      <p:pic>
        <p:nvPicPr>
          <p:cNvPr id="23556" name="Picture 4" descr="IMG_0671"/>
          <p:cNvPicPr>
            <a:picLocks noChangeAspect="1" noChangeArrowheads="1"/>
          </p:cNvPicPr>
          <p:nvPr/>
        </p:nvPicPr>
        <p:blipFill>
          <a:blip r:embed="rId2" cstate="print"/>
          <a:srcRect/>
          <a:stretch>
            <a:fillRect/>
          </a:stretch>
        </p:blipFill>
        <p:spPr bwMode="auto">
          <a:xfrm>
            <a:off x="2109788" y="1546225"/>
            <a:ext cx="4624387" cy="4810125"/>
          </a:xfrm>
          <a:prstGeom prst="rect">
            <a:avLst/>
          </a:prstGeom>
          <a:noFill/>
          <a:ln w="9525">
            <a:noFill/>
            <a:miter lim="800000"/>
            <a:headEnd/>
            <a:tailEnd/>
          </a:ln>
        </p:spPr>
      </p:pic>
      <p:sp>
        <p:nvSpPr>
          <p:cNvPr id="23557" name="CasellaDiTesto 4"/>
          <p:cNvSpPr txBox="1">
            <a:spLocks noChangeArrowheads="1"/>
          </p:cNvSpPr>
          <p:nvPr/>
        </p:nvSpPr>
        <p:spPr bwMode="auto">
          <a:xfrm>
            <a:off x="827088" y="855663"/>
            <a:ext cx="6386512" cy="461962"/>
          </a:xfrm>
          <a:prstGeom prst="rect">
            <a:avLst/>
          </a:prstGeom>
          <a:noFill/>
          <a:ln w="9525">
            <a:noFill/>
            <a:miter lim="800000"/>
            <a:headEnd/>
            <a:tailEnd/>
          </a:ln>
        </p:spPr>
        <p:txBody>
          <a:bodyPr>
            <a:spAutoFit/>
          </a:bodyPr>
          <a:lstStyle/>
          <a:p>
            <a:r>
              <a:rPr lang="it-IT" sz="2400" b="1">
                <a:solidFill>
                  <a:srgbClr val="961348"/>
                </a:solidFill>
                <a:latin typeface="Verdana" pitchFamily="34" charset="0"/>
              </a:rPr>
              <a:t>Torre di Barbaresco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pl-PL" smtClean="0"/>
              <a:t>www.langamedievale.it</a:t>
            </a:r>
            <a:endParaRPr lang="it-IT"/>
          </a:p>
        </p:txBody>
      </p:sp>
      <p:sp>
        <p:nvSpPr>
          <p:cNvPr id="3" name="Segnaposto numero diapositiva 2"/>
          <p:cNvSpPr>
            <a:spLocks noGrp="1"/>
          </p:cNvSpPr>
          <p:nvPr>
            <p:ph type="sldNum" sz="quarter" idx="12"/>
          </p:nvPr>
        </p:nvSpPr>
        <p:spPr/>
        <p:txBody>
          <a:bodyPr/>
          <a:lstStyle/>
          <a:p>
            <a:pPr>
              <a:defRPr/>
            </a:pPr>
            <a:fld id="{9D3D50D9-95E9-4182-B844-51247F7D9A36}" type="slidenum">
              <a:rPr lang="it-IT" smtClean="0"/>
              <a:pPr>
                <a:defRPr/>
              </a:pPr>
              <a:t>12</a:t>
            </a:fld>
            <a:endParaRPr lang="it-IT"/>
          </a:p>
        </p:txBody>
      </p:sp>
      <p:sp>
        <p:nvSpPr>
          <p:cNvPr id="24580" name="Rettangolo 3"/>
          <p:cNvSpPr>
            <a:spLocks noChangeArrowheads="1"/>
          </p:cNvSpPr>
          <p:nvPr/>
        </p:nvSpPr>
        <p:spPr bwMode="auto">
          <a:xfrm>
            <a:off x="957263" y="1627188"/>
            <a:ext cx="7185025" cy="4032250"/>
          </a:xfrm>
          <a:prstGeom prst="rect">
            <a:avLst/>
          </a:prstGeom>
          <a:noFill/>
          <a:ln w="9525">
            <a:noFill/>
            <a:miter lim="800000"/>
            <a:headEnd/>
            <a:tailEnd/>
          </a:ln>
        </p:spPr>
        <p:txBody>
          <a:bodyPr>
            <a:spAutoFit/>
          </a:bodyPr>
          <a:lstStyle/>
          <a:p>
            <a:pPr algn="just">
              <a:lnSpc>
                <a:spcPct val="80000"/>
              </a:lnSpc>
            </a:pPr>
            <a:endParaRPr lang="it-IT" sz="2000"/>
          </a:p>
          <a:p>
            <a:pPr algn="just">
              <a:lnSpc>
                <a:spcPct val="80000"/>
              </a:lnSpc>
            </a:pPr>
            <a:r>
              <a:rPr lang="it-IT" sz="2000"/>
              <a:t>- La torre è l'unica persistenza attestata di età medievale.</a:t>
            </a:r>
          </a:p>
          <a:p>
            <a:pPr algn="just">
              <a:lnSpc>
                <a:spcPct val="80000"/>
              </a:lnSpc>
            </a:pPr>
            <a:r>
              <a:rPr lang="it-IT" sz="2000"/>
              <a:t>Con funzione strategica di avvistamento, sorge all'estremità dell'attuale centro abitato e svetta dominando la sottostante valle del Tanaro. </a:t>
            </a:r>
          </a:p>
          <a:p>
            <a:pPr algn="just">
              <a:lnSpc>
                <a:spcPct val="80000"/>
              </a:lnSpc>
            </a:pPr>
            <a:endParaRPr lang="it-IT" sz="2000"/>
          </a:p>
          <a:p>
            <a:pPr algn="just">
              <a:lnSpc>
                <a:spcPct val="80000"/>
              </a:lnSpc>
            </a:pPr>
            <a:r>
              <a:rPr lang="it-IT" sz="2000"/>
              <a:t>- Realizzata in laterizio su una base in pietra arenaria, la struttura si distingue per una certa accuratezza nella tecnica costruttiva.</a:t>
            </a:r>
          </a:p>
          <a:p>
            <a:pPr algn="just">
              <a:lnSpc>
                <a:spcPct val="80000"/>
              </a:lnSpc>
            </a:pPr>
            <a:endParaRPr lang="it-IT" sz="2000"/>
          </a:p>
          <a:p>
            <a:pPr algn="just">
              <a:lnSpc>
                <a:spcPct val="80000"/>
              </a:lnSpc>
            </a:pPr>
            <a:r>
              <a:rPr lang="it-IT" sz="2000"/>
              <a:t>- La pianta è quadrata e misura nove metri per lato, l'altezza è poco più di trenta.</a:t>
            </a:r>
          </a:p>
          <a:p>
            <a:pPr algn="just">
              <a:lnSpc>
                <a:spcPct val="80000"/>
              </a:lnSpc>
            </a:pPr>
            <a:endParaRPr lang="it-IT" sz="2000"/>
          </a:p>
          <a:p>
            <a:pPr algn="just">
              <a:lnSpc>
                <a:spcPct val="80000"/>
              </a:lnSpc>
            </a:pPr>
            <a:r>
              <a:rPr lang="it-IT" sz="2000"/>
              <a:t>- Doveva certamente far parte di un più ampio complesso fortificato, di un ricetto o di un sistema di torri più articolato, di cui oggi non si conosce l'effettivo assetto.</a:t>
            </a:r>
          </a:p>
        </p:txBody>
      </p:sp>
      <p:sp>
        <p:nvSpPr>
          <p:cNvPr id="24581" name="Rettangolo 4"/>
          <p:cNvSpPr>
            <a:spLocks noChangeArrowheads="1"/>
          </p:cNvSpPr>
          <p:nvPr/>
        </p:nvSpPr>
        <p:spPr bwMode="auto">
          <a:xfrm>
            <a:off x="1239838" y="942975"/>
            <a:ext cx="3578225" cy="461963"/>
          </a:xfrm>
          <a:prstGeom prst="rect">
            <a:avLst/>
          </a:prstGeom>
          <a:noFill/>
          <a:ln w="9525">
            <a:noFill/>
            <a:miter lim="800000"/>
            <a:headEnd/>
            <a:tailEnd/>
          </a:ln>
        </p:spPr>
        <p:txBody>
          <a:bodyPr>
            <a:spAutoFit/>
          </a:bodyPr>
          <a:lstStyle/>
          <a:p>
            <a:r>
              <a:rPr lang="it-IT" sz="2400" b="1">
                <a:solidFill>
                  <a:srgbClr val="961348"/>
                </a:solidFill>
                <a:latin typeface="Verdana" pitchFamily="34" charset="0"/>
              </a:rPr>
              <a:t>Torre di Barbaresco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smtClean="0">
                <a:latin typeface="Verdana" pitchFamily="34" charset="0"/>
                <a:cs typeface="Verdana" pitchFamily="34" charset="0"/>
              </a:rPr>
              <a:t>Torre di S. Stefano Belbo</a:t>
            </a:r>
          </a:p>
        </p:txBody>
      </p:sp>
      <p:sp>
        <p:nvSpPr>
          <p:cNvPr id="25603" name="Segnaposto contenuto 2"/>
          <p:cNvSpPr>
            <a:spLocks noGrp="1"/>
          </p:cNvSpPr>
          <p:nvPr>
            <p:ph idx="1"/>
          </p:nvPr>
        </p:nvSpPr>
        <p:spPr>
          <a:xfrm>
            <a:off x="4935538" y="2055813"/>
            <a:ext cx="3959225" cy="4070350"/>
          </a:xfrm>
        </p:spPr>
        <p:txBody>
          <a:bodyPr/>
          <a:lstStyle/>
          <a:p>
            <a:r>
              <a:rPr lang="it-IT" sz="1600" smtClean="0">
                <a:latin typeface="Verdana" pitchFamily="34" charset="0"/>
                <a:cs typeface="Verdana" pitchFamily="34" charset="0"/>
              </a:rPr>
              <a:t>La torre doveva certamente essere parte di un più ampio complesso fortificato (è stato </a:t>
            </a:r>
          </a:p>
          <a:p>
            <a:r>
              <a:rPr lang="it-IT" sz="1600" smtClean="0">
                <a:latin typeface="Verdana" pitchFamily="34" charset="0"/>
                <a:cs typeface="Verdana" pitchFamily="34" charset="0"/>
              </a:rPr>
              <a:t>rinvenuto un tratto del muro di cortina), ma non è possibile ipotizzare la sua reale conformazione ed estensione. </a:t>
            </a:r>
          </a:p>
          <a:p>
            <a:endParaRPr lang="it-IT" sz="1600" smtClean="0">
              <a:latin typeface="Verdana" pitchFamily="34" charset="0"/>
              <a:cs typeface="Verdana" pitchFamily="34" charset="0"/>
            </a:endParaRPr>
          </a:p>
          <a:p>
            <a:r>
              <a:rPr lang="it-IT" sz="1600" smtClean="0">
                <a:latin typeface="Verdana" pitchFamily="34" charset="0"/>
                <a:cs typeface="Verdana" pitchFamily="34" charset="0"/>
              </a:rPr>
              <a:t>Non è stato possibile tantomeno confermare la presenza </a:t>
            </a:r>
          </a:p>
          <a:p>
            <a:r>
              <a:rPr lang="it-IT" sz="1600" smtClean="0">
                <a:latin typeface="Verdana" pitchFamily="34" charset="0"/>
                <a:cs typeface="Verdana" pitchFamily="34" charset="0"/>
              </a:rPr>
              <a:t>della parte residenziale, il </a:t>
            </a:r>
            <a:r>
              <a:rPr lang="it-IT" sz="1600" i="1" smtClean="0">
                <a:latin typeface="Verdana" pitchFamily="34" charset="0"/>
                <a:cs typeface="Verdana" pitchFamily="34" charset="0"/>
              </a:rPr>
              <a:t>palacium castri</a:t>
            </a:r>
            <a:r>
              <a:rPr lang="it-IT" sz="1600" smtClean="0">
                <a:latin typeface="Verdana" pitchFamily="34" charset="0"/>
                <a:cs typeface="Verdana" pitchFamily="34" charset="0"/>
              </a:rPr>
              <a:t>, mai menzionato nei documenti.</a:t>
            </a:r>
          </a:p>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FCF888D1-33A6-4EB1-B2AF-24947262D1E7}" type="slidenum">
              <a:rPr lang="it-IT" smtClean="0"/>
              <a:pPr>
                <a:defRPr/>
              </a:pPr>
              <a:t>13</a:t>
            </a:fld>
            <a:endParaRPr lang="it-IT"/>
          </a:p>
        </p:txBody>
      </p:sp>
      <p:pic>
        <p:nvPicPr>
          <p:cNvPr id="25606" name="Immagine 5" descr="S. Stefano Belbo - Ruderi torre (1).JPG"/>
          <p:cNvPicPr>
            <a:picLocks noChangeAspect="1"/>
          </p:cNvPicPr>
          <p:nvPr/>
        </p:nvPicPr>
        <p:blipFill>
          <a:blip r:embed="rId2" cstate="print"/>
          <a:srcRect/>
          <a:stretch>
            <a:fillRect/>
          </a:stretch>
        </p:blipFill>
        <p:spPr bwMode="auto">
          <a:xfrm>
            <a:off x="550863" y="2262188"/>
            <a:ext cx="3962400" cy="2652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r>
              <a:rPr lang="it-IT" smtClean="0">
                <a:latin typeface="Verdana" pitchFamily="34" charset="0"/>
                <a:cs typeface="Verdana" pitchFamily="34" charset="0"/>
              </a:rPr>
              <a:t>Castello di Sinio</a:t>
            </a: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B99F8B28-43D7-42BA-A58B-5568A6CCF12C}" type="slidenum">
              <a:rPr lang="it-IT" smtClean="0"/>
              <a:pPr>
                <a:defRPr/>
              </a:pPr>
              <a:t>14</a:t>
            </a:fld>
            <a:endParaRPr lang="it-IT"/>
          </a:p>
        </p:txBody>
      </p:sp>
      <p:pic>
        <p:nvPicPr>
          <p:cNvPr id="26629" name="Picture 2" descr="http://www.icastelli.net/photo/1/127.jpg"/>
          <p:cNvPicPr>
            <a:picLocks noGrp="1" noChangeAspect="1" noChangeArrowheads="1"/>
          </p:cNvPicPr>
          <p:nvPr>
            <p:ph idx="1"/>
          </p:nvPr>
        </p:nvPicPr>
        <p:blipFill>
          <a:blip r:embed="rId2"/>
          <a:srcRect/>
          <a:stretch>
            <a:fillRect/>
          </a:stretch>
        </p:blipFill>
        <p:spPr>
          <a:xfrm>
            <a:off x="457200" y="2360613"/>
            <a:ext cx="3944938" cy="2636837"/>
          </a:xfrm>
          <a:noFill/>
        </p:spPr>
      </p:pic>
      <p:sp>
        <p:nvSpPr>
          <p:cNvPr id="26630" name="CasellaDiTesto 6"/>
          <p:cNvSpPr txBox="1">
            <a:spLocks noChangeArrowheads="1"/>
          </p:cNvSpPr>
          <p:nvPr/>
        </p:nvSpPr>
        <p:spPr bwMode="auto">
          <a:xfrm>
            <a:off x="4746625" y="1944688"/>
            <a:ext cx="3940175" cy="3540125"/>
          </a:xfrm>
          <a:prstGeom prst="rect">
            <a:avLst/>
          </a:prstGeom>
          <a:noFill/>
          <a:ln w="9525">
            <a:noFill/>
            <a:miter lim="800000"/>
            <a:headEnd/>
            <a:tailEnd/>
          </a:ln>
        </p:spPr>
        <p:txBody>
          <a:bodyPr>
            <a:spAutoFit/>
          </a:bodyPr>
          <a:lstStyle/>
          <a:p>
            <a:pPr algn="just"/>
            <a:r>
              <a:rPr lang="it-IT" sz="1600">
                <a:latin typeface="Verdana" pitchFamily="34" charset="0"/>
              </a:rPr>
              <a:t>Di proprietà privata, è la casaforte quattrocentesca all’apice del concentrico. L’imponente costruzione venne fatta erigere, in sostituzione del castello medievale, dai marchesi del Carretto dopo il 1448, realizzando così un munito palazzo tardo-gotico a cui faceva da elemento svettante il preesistente torrione quadrangolare, purtroppo abbattuto più di un secolo fa, dopo la vendita da parte degli ultimi conti Vassallo di Castiglione, per adibirlo ad abitazione rurale.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mtClean="0">
                <a:latin typeface="Verdana" pitchFamily="34" charset="0"/>
                <a:cs typeface="Verdana" pitchFamily="34" charset="0"/>
              </a:rPr>
              <a:t>Castello di Roddi</a:t>
            </a:r>
          </a:p>
        </p:txBody>
      </p:sp>
      <p:sp>
        <p:nvSpPr>
          <p:cNvPr id="27651"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5B1B74CF-0FE3-4CB3-B025-74510D1F6DB7}" type="slidenum">
              <a:rPr lang="it-IT" smtClean="0"/>
              <a:pPr>
                <a:defRPr/>
              </a:pPr>
              <a:t>15</a:t>
            </a:fld>
            <a:endParaRPr lang="it-IT"/>
          </a:p>
        </p:txBody>
      </p:sp>
      <p:pic>
        <p:nvPicPr>
          <p:cNvPr id="27654" name="Picture 22" descr="http://langhe.net/wp-content/uploads/2012/08/Castello-Roddi-F.-Gonin1850.jpeg"/>
          <p:cNvPicPr>
            <a:picLocks noChangeAspect="1" noChangeArrowheads="1"/>
          </p:cNvPicPr>
          <p:nvPr/>
        </p:nvPicPr>
        <p:blipFill>
          <a:blip r:embed="rId2"/>
          <a:srcRect/>
          <a:stretch>
            <a:fillRect/>
          </a:stretch>
        </p:blipFill>
        <p:spPr bwMode="auto">
          <a:xfrm>
            <a:off x="1457325" y="1644650"/>
            <a:ext cx="5935663" cy="448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lstStyle/>
          <a:p>
            <a:r>
              <a:rPr lang="it-IT" smtClean="0">
                <a:latin typeface="Verdana" pitchFamily="34" charset="0"/>
                <a:cs typeface="Verdana" pitchFamily="34" charset="0"/>
              </a:rPr>
              <a:t>Castello di Roddi</a:t>
            </a:r>
          </a:p>
        </p:txBody>
      </p:sp>
      <p:sp>
        <p:nvSpPr>
          <p:cNvPr id="28675" name="Segnaposto contenuto 2"/>
          <p:cNvSpPr>
            <a:spLocks noGrp="1"/>
          </p:cNvSpPr>
          <p:nvPr>
            <p:ph idx="1"/>
          </p:nvPr>
        </p:nvSpPr>
        <p:spPr>
          <a:xfrm>
            <a:off x="4891088" y="1441450"/>
            <a:ext cx="3740150" cy="4713288"/>
          </a:xfrm>
        </p:spPr>
        <p:txBody>
          <a:bodyPr>
            <a:normAutofit lnSpcReduction="10000"/>
          </a:bodyPr>
          <a:lstStyle/>
          <a:p>
            <a:r>
              <a:rPr lang="it-IT" sz="1600" smtClean="0">
                <a:latin typeface="Verdana" pitchFamily="34" charset="0"/>
                <a:cs typeface="Verdana" pitchFamily="34" charset="0"/>
              </a:rPr>
              <a:t>Alto ed imponente, è un significativo esempio di architettura fortificata medievale, con corpo centrale a tre piani e due poderose torri; su di un angolo si erige la poderosa torre maestra, alta e snella; dal lato opposto, una più piccola e pensile.</a:t>
            </a:r>
            <a:br>
              <a:rPr lang="it-IT" sz="1600" smtClean="0">
                <a:latin typeface="Verdana" pitchFamily="34" charset="0"/>
                <a:cs typeface="Verdana" pitchFamily="34" charset="0"/>
              </a:rPr>
            </a:br>
            <a:endParaRPr lang="it-IT" sz="1600" smtClean="0">
              <a:latin typeface="Verdana" pitchFamily="34" charset="0"/>
              <a:cs typeface="Verdana" pitchFamily="34" charset="0"/>
            </a:endParaRPr>
          </a:p>
          <a:p>
            <a:r>
              <a:rPr lang="it-IT" sz="1600" smtClean="0">
                <a:latin typeface="Verdana" pitchFamily="34" charset="0"/>
                <a:cs typeface="Verdana" pitchFamily="34" charset="0"/>
              </a:rPr>
              <a:t>L'edificio, ricco all'interno di preziose decorazioni, nonché di soffitti lignei a "cassettoni“, fu proprietà di diverse famiglie, fino a passare tra i domini sabaudi nei primi anni dell’Ottocento.</a:t>
            </a:r>
          </a:p>
          <a:p>
            <a:r>
              <a:rPr lang="it-IT" sz="1600" smtClean="0">
                <a:latin typeface="Verdana" pitchFamily="34" charset="0"/>
                <a:cs typeface="Verdana" pitchFamily="34" charset="0"/>
              </a:rPr>
              <a:t>Dal 2001 è di proprietà pubblica.</a:t>
            </a:r>
          </a:p>
          <a:p>
            <a:endParaRPr lang="it-IT" sz="1600"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4C6D172B-715E-4A76-9339-85318795064E}" type="slidenum">
              <a:rPr lang="it-IT" smtClean="0"/>
              <a:pPr>
                <a:defRPr/>
              </a:pPr>
              <a:t>16</a:t>
            </a:fld>
            <a:endParaRPr lang="it-IT"/>
          </a:p>
        </p:txBody>
      </p:sp>
      <p:pic>
        <p:nvPicPr>
          <p:cNvPr id="28678" name="Picture 2" descr="http://castellodiroddi.barolofoundation.it/images/castello/castello-roddi.jpg"/>
          <p:cNvPicPr>
            <a:picLocks noChangeAspect="1" noChangeArrowheads="1"/>
          </p:cNvPicPr>
          <p:nvPr/>
        </p:nvPicPr>
        <p:blipFill>
          <a:blip r:embed="rId2"/>
          <a:srcRect/>
          <a:stretch>
            <a:fillRect/>
          </a:stretch>
        </p:blipFill>
        <p:spPr bwMode="auto">
          <a:xfrm>
            <a:off x="457200" y="2055813"/>
            <a:ext cx="4233863"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98475" y="692150"/>
            <a:ext cx="8229600" cy="949325"/>
          </a:xfrm>
        </p:spPr>
        <p:txBody>
          <a:bodyPr>
            <a:normAutofit fontScale="90000"/>
          </a:bodyPr>
          <a:lstStyle/>
          <a:p>
            <a:pPr eaLnBrk="1" hangingPunct="1"/>
            <a:r>
              <a:rPr lang="it-IT" smtClean="0">
                <a:latin typeface="Verdana" pitchFamily="34" charset="0"/>
                <a:cs typeface="Verdana" pitchFamily="34" charset="0"/>
              </a:rPr>
              <a:t>Su cosa si basa il progetto Langa Medievale?</a:t>
            </a:r>
          </a:p>
        </p:txBody>
      </p:sp>
      <p:sp>
        <p:nvSpPr>
          <p:cNvPr id="14339" name="Segnaposto contenuto 2"/>
          <p:cNvSpPr txBox="1">
            <a:spLocks/>
          </p:cNvSpPr>
          <p:nvPr/>
        </p:nvSpPr>
        <p:spPr bwMode="auto">
          <a:xfrm>
            <a:off x="468313" y="1954213"/>
            <a:ext cx="8172450" cy="803275"/>
          </a:xfrm>
          <a:prstGeom prst="rect">
            <a:avLst/>
          </a:prstGeom>
          <a:noFill/>
          <a:ln w="9525">
            <a:noFill/>
            <a:miter lim="800000"/>
            <a:headEnd/>
            <a:tailEnd/>
          </a:ln>
        </p:spPr>
        <p:txBody>
          <a:bodyPr/>
          <a:lstStyle/>
          <a:p>
            <a:pPr>
              <a:spcBef>
                <a:spcPct val="20000"/>
              </a:spcBef>
              <a:buFont typeface="Arial" charset="0"/>
              <a:buNone/>
            </a:pPr>
            <a:endParaRPr lang="it-IT">
              <a:latin typeface="Verdana" pitchFamily="34" charset="0"/>
            </a:endParaRPr>
          </a:p>
        </p:txBody>
      </p:sp>
      <p:sp>
        <p:nvSpPr>
          <p:cNvPr id="8" name="Segnaposto piè di pagina 7"/>
          <p:cNvSpPr>
            <a:spLocks noGrp="1"/>
          </p:cNvSpPr>
          <p:nvPr>
            <p:ph type="ftr" sz="quarter" idx="11"/>
          </p:nvPr>
        </p:nvSpPr>
        <p:spPr/>
        <p:txBody>
          <a:bodyPr/>
          <a:lstStyle/>
          <a:p>
            <a:pPr>
              <a:defRPr/>
            </a:pPr>
            <a:r>
              <a:rPr lang="pl-PL"/>
              <a:t>www.langamedievale.it</a:t>
            </a:r>
            <a:endParaRPr lang="it-IT"/>
          </a:p>
        </p:txBody>
      </p:sp>
      <p:sp>
        <p:nvSpPr>
          <p:cNvPr id="17413" name="Segnaposto numero diapositiva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51AC0-BEE3-4456-88D6-1E79A1760B3B}" type="slidenum">
              <a:rPr lang="it-IT"/>
              <a:pPr fontAlgn="base">
                <a:spcBef>
                  <a:spcPct val="0"/>
                </a:spcBef>
                <a:spcAft>
                  <a:spcPct val="0"/>
                </a:spcAft>
                <a:defRPr/>
              </a:pPr>
              <a:t>2</a:t>
            </a:fld>
            <a:endParaRPr lang="it-IT"/>
          </a:p>
        </p:txBody>
      </p:sp>
      <p:sp>
        <p:nvSpPr>
          <p:cNvPr id="11" name="Rettangolo 10"/>
          <p:cNvSpPr/>
          <p:nvPr/>
        </p:nvSpPr>
        <p:spPr>
          <a:xfrm>
            <a:off x="411163" y="100013"/>
            <a:ext cx="2678112" cy="277812"/>
          </a:xfrm>
          <a:prstGeom prst="rect">
            <a:avLst/>
          </a:prstGeom>
        </p:spPr>
        <p:txBody>
          <a:bodyPr wrap="none">
            <a:spAutoFit/>
          </a:bodyPr>
          <a:lstStyle/>
          <a:p>
            <a:pPr fontAlgn="auto">
              <a:spcBef>
                <a:spcPts val="0"/>
              </a:spcBef>
              <a:spcAft>
                <a:spcPts val="0"/>
              </a:spcAft>
              <a:defRPr/>
            </a:pPr>
            <a:r>
              <a:rPr lang="it-IT" sz="1200" dirty="0">
                <a:solidFill>
                  <a:schemeClr val="bg1">
                    <a:lumMod val="50000"/>
                  </a:schemeClr>
                </a:solidFill>
                <a:latin typeface="+mn-lt"/>
              </a:rPr>
              <a:t>IL PROGETTO LANGA MEDIEVALE</a:t>
            </a:r>
          </a:p>
        </p:txBody>
      </p:sp>
      <p:sp>
        <p:nvSpPr>
          <p:cNvPr id="9" name="CasellaDiTesto 8"/>
          <p:cNvSpPr txBox="1">
            <a:spLocks noChangeArrowheads="1"/>
          </p:cNvSpPr>
          <p:nvPr/>
        </p:nvSpPr>
        <p:spPr bwMode="auto">
          <a:xfrm>
            <a:off x="550863" y="1766888"/>
            <a:ext cx="7804150" cy="4986337"/>
          </a:xfrm>
          <a:prstGeom prst="rect">
            <a:avLst/>
          </a:prstGeom>
          <a:noFill/>
          <a:ln w="9525">
            <a:noFill/>
            <a:miter lim="800000"/>
            <a:headEnd/>
            <a:tailEnd/>
          </a:ln>
        </p:spPr>
        <p:txBody>
          <a:bodyPr>
            <a:spAutoFit/>
          </a:bodyPr>
          <a:lstStyle/>
          <a:p>
            <a:pPr algn="just"/>
            <a:r>
              <a:rPr lang="it-IT" sz="2000"/>
              <a:t>Individuazione e mappatura di beni culturali di particolare interesse storico e architettonico (edifici di tipo civile e/o religioso, databili perlopiù tra l’XI e il XV secolo) all’interno del territorio tra Langhe e Monregalese.</a:t>
            </a:r>
          </a:p>
          <a:p>
            <a:pPr algn="just"/>
            <a:r>
              <a:rPr lang="it-IT" sz="2000">
                <a:sym typeface="Wingdings" pitchFamily="2" charset="2"/>
              </a:rPr>
              <a:t> </a:t>
            </a:r>
          </a:p>
          <a:p>
            <a:pPr algn="just"/>
            <a:r>
              <a:rPr lang="it-IT" sz="2000">
                <a:sym typeface="Wingdings" pitchFamily="2" charset="2"/>
              </a:rPr>
              <a:t>Due tematiche principali su cui si basa il progetto:</a:t>
            </a:r>
          </a:p>
          <a:p>
            <a:pPr algn="just"/>
            <a:endParaRPr lang="it-IT" sz="2000">
              <a:sym typeface="Wingdings" pitchFamily="2" charset="2"/>
            </a:endParaRPr>
          </a:p>
          <a:p>
            <a:pPr algn="just">
              <a:buFontTx/>
              <a:buChar char="•"/>
            </a:pPr>
            <a:r>
              <a:rPr lang="it-IT" sz="2000">
                <a:sym typeface="Wingdings" pitchFamily="2" charset="2"/>
              </a:rPr>
              <a:t> Diffusione dello stile romanico negli edifici religiosi  filo conduttore del progetto (Cattedrale di Alba - pievi medievali dell’Alta Langa)</a:t>
            </a:r>
          </a:p>
          <a:p>
            <a:pPr algn="just">
              <a:buFontTx/>
              <a:buChar char="•"/>
            </a:pPr>
            <a:endParaRPr lang="it-IT" sz="2000">
              <a:sym typeface="Wingdings" pitchFamily="2" charset="2"/>
            </a:endParaRPr>
          </a:p>
          <a:p>
            <a:pPr algn="just">
              <a:buFontTx/>
              <a:buChar char="•"/>
            </a:pPr>
            <a:r>
              <a:rPr lang="it-IT" sz="2000">
                <a:sym typeface="Wingdings" pitchFamily="2" charset="2"/>
              </a:rPr>
              <a:t> Fenomeno dell’incastellamento (numerose strutture fortificate, torri, porte), ampiamente presente in tutto il territorio interessato (Alta Langa e Langa del Barolo)</a:t>
            </a:r>
          </a:p>
          <a:p>
            <a:pPr algn="just"/>
            <a:endParaRPr lang="it-IT" sz="2000">
              <a:sym typeface="Wingdings" pitchFamily="2" charset="2"/>
            </a:endParaRPr>
          </a:p>
          <a:p>
            <a:pPr algn="just"/>
            <a:endParaRPr lang="it-IT">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rmAutofit fontScale="90000"/>
          </a:bodyPr>
          <a:lstStyle/>
          <a:p>
            <a:r>
              <a:rPr lang="it-IT" smtClean="0">
                <a:latin typeface="Verdana" pitchFamily="34" charset="0"/>
                <a:cs typeface="Verdana" pitchFamily="34" charset="0"/>
              </a:rPr>
              <a:t>Langa medievale: gli itinerari</a:t>
            </a:r>
          </a:p>
        </p:txBody>
      </p:sp>
      <p:sp>
        <p:nvSpPr>
          <p:cNvPr id="15363" name="Segnaposto contenuto 2"/>
          <p:cNvSpPr>
            <a:spLocks noGrp="1"/>
          </p:cNvSpPr>
          <p:nvPr>
            <p:ph idx="1"/>
          </p:nvPr>
        </p:nvSpPr>
        <p:spPr>
          <a:xfrm>
            <a:off x="457200" y="1385888"/>
            <a:ext cx="8229600" cy="4970462"/>
          </a:xfrm>
        </p:spPr>
        <p:txBody>
          <a:bodyPr/>
          <a:lstStyle/>
          <a:p>
            <a:pPr algn="just"/>
            <a:endParaRPr lang="it-IT" sz="2000" smtClean="0">
              <a:latin typeface="Arial" charset="0"/>
              <a:cs typeface="Arial" charset="0"/>
            </a:endParaRPr>
          </a:p>
          <a:p>
            <a:pPr algn="just"/>
            <a:r>
              <a:rPr lang="it-IT" sz="2000" smtClean="0">
                <a:latin typeface="Arial" charset="0"/>
                <a:cs typeface="Arial" charset="0"/>
              </a:rPr>
              <a:t>Possibilità di due percorsi (rosso, blu) che collegano tutti i beni culturali di interesse individuati sul territorio (46):</a:t>
            </a:r>
          </a:p>
          <a:p>
            <a:pPr algn="just"/>
            <a:endParaRPr lang="it-IT" sz="2000" smtClean="0">
              <a:latin typeface="Arial" charset="0"/>
              <a:cs typeface="Arial" charset="0"/>
            </a:endParaRPr>
          </a:p>
          <a:p>
            <a:pPr algn="just"/>
            <a:r>
              <a:rPr lang="it-IT" sz="2000" smtClean="0">
                <a:latin typeface="Arial" charset="0"/>
                <a:cs typeface="Arial" charset="0"/>
              </a:rPr>
              <a:t>Itinerario </a:t>
            </a:r>
            <a:r>
              <a:rPr lang="it-IT" sz="2000" smtClean="0">
                <a:solidFill>
                  <a:srgbClr val="FF0000"/>
                </a:solidFill>
                <a:latin typeface="Arial" charset="0"/>
                <a:cs typeface="Arial" charset="0"/>
              </a:rPr>
              <a:t>rosso </a:t>
            </a:r>
            <a:r>
              <a:rPr lang="it-IT" sz="2000" smtClean="0">
                <a:latin typeface="Arial" charset="0"/>
                <a:cs typeface="Arial" charset="0"/>
              </a:rPr>
              <a:t>(principale): </a:t>
            </a:r>
            <a:r>
              <a:rPr lang="it-IT" sz="1800" smtClean="0">
                <a:latin typeface="Arial" charset="0"/>
                <a:cs typeface="Arial" charset="0"/>
              </a:rPr>
              <a:t>parte da </a:t>
            </a:r>
            <a:r>
              <a:rPr lang="it-IT" sz="1800" u="sng" smtClean="0">
                <a:latin typeface="Arial" charset="0"/>
                <a:cs typeface="Arial" charset="0"/>
              </a:rPr>
              <a:t>Alba</a:t>
            </a:r>
            <a:r>
              <a:rPr lang="it-IT" sz="1800" smtClean="0">
                <a:latin typeface="Arial" charset="0"/>
                <a:cs typeface="Arial" charset="0"/>
              </a:rPr>
              <a:t>, passa per Neive e S. Stefano Belbo, arriva fino a </a:t>
            </a:r>
            <a:r>
              <a:rPr lang="it-IT" sz="1800" u="sng" smtClean="0">
                <a:latin typeface="Arial" charset="0"/>
                <a:cs typeface="Arial" charset="0"/>
              </a:rPr>
              <a:t>Cortemilia</a:t>
            </a:r>
            <a:r>
              <a:rPr lang="it-IT" sz="1800" smtClean="0">
                <a:latin typeface="Arial" charset="0"/>
                <a:cs typeface="Arial" charset="0"/>
              </a:rPr>
              <a:t>. Poi prosegue per Gorzegno, Prunetto, Monesiglio, Gottasecca, Saliceto fino a Sale S. Giovanni e </a:t>
            </a:r>
            <a:r>
              <a:rPr lang="it-IT" sz="1800" u="sng" smtClean="0">
                <a:latin typeface="Arial" charset="0"/>
                <a:cs typeface="Arial" charset="0"/>
              </a:rPr>
              <a:t>Priero</a:t>
            </a:r>
            <a:r>
              <a:rPr lang="it-IT" sz="1800" smtClean="0">
                <a:latin typeface="Arial" charset="0"/>
                <a:cs typeface="Arial" charset="0"/>
              </a:rPr>
              <a:t>.</a:t>
            </a:r>
          </a:p>
          <a:p>
            <a:pPr algn="just"/>
            <a:endParaRPr lang="it-IT" sz="2000" smtClean="0">
              <a:latin typeface="Arial" charset="0"/>
              <a:cs typeface="Arial" charset="0"/>
            </a:endParaRPr>
          </a:p>
          <a:p>
            <a:pPr algn="just"/>
            <a:r>
              <a:rPr lang="it-IT" sz="2000" smtClean="0">
                <a:latin typeface="Arial" charset="0"/>
                <a:cs typeface="Arial" charset="0"/>
              </a:rPr>
              <a:t>Itinerario </a:t>
            </a:r>
            <a:r>
              <a:rPr lang="it-IT" sz="2000" smtClean="0">
                <a:solidFill>
                  <a:srgbClr val="0070C0"/>
                </a:solidFill>
                <a:latin typeface="Arial" charset="0"/>
                <a:cs typeface="Arial" charset="0"/>
              </a:rPr>
              <a:t>blu</a:t>
            </a:r>
            <a:r>
              <a:rPr lang="it-IT" sz="1800" smtClean="0">
                <a:latin typeface="Arial" charset="0"/>
                <a:cs typeface="Arial" charset="0"/>
              </a:rPr>
              <a:t>: parte da</a:t>
            </a:r>
            <a:r>
              <a:rPr lang="it-IT" sz="1800" b="1" i="1" smtClean="0">
                <a:latin typeface="Arial" charset="0"/>
                <a:cs typeface="Arial" charset="0"/>
              </a:rPr>
              <a:t> </a:t>
            </a:r>
            <a:r>
              <a:rPr lang="it-IT" sz="1800" u="sng" smtClean="0">
                <a:latin typeface="Arial" charset="0"/>
                <a:cs typeface="Arial" charset="0"/>
              </a:rPr>
              <a:t>Alba</a:t>
            </a:r>
            <a:r>
              <a:rPr lang="it-IT" sz="1800" smtClean="0">
                <a:latin typeface="Arial" charset="0"/>
                <a:cs typeface="Arial" charset="0"/>
              </a:rPr>
              <a:t>, attraversa tutta la Langa del Barolo (Barolo, Grinzane, La Morra) e passando per diversi centri (Novello, Monforte) raggiunge e collega alcuni siti dell’alta Langa (Niella Belbo, S. Benedetto Belbo, Mombarcaro).</a:t>
            </a:r>
          </a:p>
          <a:p>
            <a:pPr algn="just"/>
            <a:endParaRPr lang="it-IT" sz="2000" smtClean="0">
              <a:latin typeface="Arial" charset="0"/>
              <a:cs typeface="Arial" charset="0"/>
            </a:endParaRPr>
          </a:p>
          <a:p>
            <a:pPr algn="just"/>
            <a:r>
              <a:rPr lang="it-IT" sz="2000" smtClean="0">
                <a:latin typeface="Arial" charset="0"/>
                <a:cs typeface="Arial" charset="0"/>
              </a:rPr>
              <a:t>Itinerario </a:t>
            </a:r>
            <a:r>
              <a:rPr lang="it-IT" sz="2000" smtClean="0">
                <a:solidFill>
                  <a:srgbClr val="00B050"/>
                </a:solidFill>
                <a:latin typeface="Arial" charset="0"/>
                <a:cs typeface="Arial" charset="0"/>
              </a:rPr>
              <a:t>verde</a:t>
            </a:r>
            <a:r>
              <a:rPr lang="it-IT" sz="2000" smtClean="0">
                <a:latin typeface="Arial" charset="0"/>
                <a:cs typeface="Arial" charset="0"/>
              </a:rPr>
              <a:t> (di collegamento): </a:t>
            </a:r>
            <a:r>
              <a:rPr lang="it-IT" sz="1800" smtClean="0">
                <a:latin typeface="Arial" charset="0"/>
                <a:cs typeface="Arial" charset="0"/>
              </a:rPr>
              <a:t>permette di passare dall’itinerario rosso al blu (e viceversa) e di raggiungere Cerretto Langhe e Arguello.</a:t>
            </a:r>
          </a:p>
          <a:p>
            <a:pPr algn="just"/>
            <a:endParaRPr lang="it-IT" sz="2000"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B0BC33B1-E1E5-48BE-AB9D-B56172CA52C8}"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txBox="1">
            <a:spLocks noGrp="1"/>
          </p:cNvSpPr>
          <p:nvPr/>
        </p:nvSpPr>
        <p:spPr>
          <a:xfrm>
            <a:off x="211138" y="6356350"/>
            <a:ext cx="1898650" cy="365125"/>
          </a:xfrm>
          <a:prstGeom prst="rect">
            <a:avLst/>
          </a:prstGeom>
          <a:noFill/>
        </p:spPr>
        <p:txBody>
          <a:bodyPr anchor="ctr"/>
          <a:lstStyle/>
          <a:p>
            <a:pPr algn="ctr" fontAlgn="auto">
              <a:spcBef>
                <a:spcPts val="0"/>
              </a:spcBef>
              <a:spcAft>
                <a:spcPts val="0"/>
              </a:spcAft>
              <a:defRPr/>
            </a:pPr>
            <a:r>
              <a:rPr lang="pl-PL" sz="1100" b="1">
                <a:solidFill>
                  <a:schemeClr val="tx1">
                    <a:lumMod val="75000"/>
                    <a:lumOff val="25000"/>
                  </a:schemeClr>
                </a:solidFill>
                <a:latin typeface="+mn-lt"/>
                <a:cs typeface="+mn-cs"/>
              </a:rPr>
              <a:t>www.langamedievale.it</a:t>
            </a:r>
            <a:endParaRPr lang="it-IT" sz="1100" b="1">
              <a:solidFill>
                <a:schemeClr val="tx1">
                  <a:lumMod val="75000"/>
                  <a:lumOff val="25000"/>
                </a:schemeClr>
              </a:solidFill>
              <a:latin typeface="+mn-lt"/>
              <a:cs typeface="+mn-cs"/>
            </a:endParaRPr>
          </a:p>
        </p:txBody>
      </p:sp>
      <p:sp>
        <p:nvSpPr>
          <p:cNvPr id="16387" name="Segnaposto numero diapositiva 4"/>
          <p:cNvSpPr txBox="1">
            <a:spLocks noGrp="1"/>
          </p:cNvSpPr>
          <p:nvPr/>
        </p:nvSpPr>
        <p:spPr bwMode="auto">
          <a:xfrm>
            <a:off x="3175" y="58738"/>
            <a:ext cx="547688" cy="365125"/>
          </a:xfrm>
          <a:prstGeom prst="rect">
            <a:avLst/>
          </a:prstGeom>
          <a:noFill/>
          <a:ln w="9525">
            <a:noFill/>
            <a:miter lim="800000"/>
            <a:headEnd/>
            <a:tailEnd/>
          </a:ln>
        </p:spPr>
        <p:txBody>
          <a:bodyPr anchor="ctr"/>
          <a:lstStyle/>
          <a:p>
            <a:pPr algn="ctr"/>
            <a:fld id="{36133DBB-734E-485E-BCDD-B2C6AE3C3430}" type="slidenum">
              <a:rPr lang="it-IT" sz="1100">
                <a:solidFill>
                  <a:srgbClr val="404040"/>
                </a:solidFill>
                <a:latin typeface="Calibri" pitchFamily="34" charset="0"/>
              </a:rPr>
              <a:pPr algn="ctr"/>
              <a:t>4</a:t>
            </a:fld>
            <a:endParaRPr lang="it-IT" sz="1100">
              <a:solidFill>
                <a:srgbClr val="404040"/>
              </a:solidFill>
              <a:latin typeface="Calibri" pitchFamily="34" charset="0"/>
            </a:endParaRPr>
          </a:p>
        </p:txBody>
      </p:sp>
      <p:sp>
        <p:nvSpPr>
          <p:cNvPr id="16388" name="Segnaposto contenuto 2"/>
          <p:cNvSpPr>
            <a:spLocks noGrp="1"/>
          </p:cNvSpPr>
          <p:nvPr>
            <p:ph idx="4294967295"/>
          </p:nvPr>
        </p:nvSpPr>
        <p:spPr>
          <a:xfrm>
            <a:off x="0" y="2055813"/>
            <a:ext cx="2757488" cy="561975"/>
          </a:xfrm>
        </p:spPr>
        <p:txBody>
          <a:bodyPr>
            <a:normAutofit lnSpcReduction="10000"/>
          </a:bodyPr>
          <a:lstStyle/>
          <a:p>
            <a:r>
              <a:rPr lang="it-IT" smtClean="0">
                <a:latin typeface="Verdana" pitchFamily="34" charset="0"/>
                <a:cs typeface="Verdana" pitchFamily="34" charset="0"/>
              </a:rPr>
              <a:t> </a:t>
            </a:r>
          </a:p>
          <a:p>
            <a:endParaRPr lang="it-IT" smtClean="0">
              <a:latin typeface="Verdana" pitchFamily="34" charset="0"/>
              <a:cs typeface="Verdana" pitchFamily="34" charset="0"/>
            </a:endParaRPr>
          </a:p>
          <a:p>
            <a:endParaRPr lang="it-IT" smtClean="0">
              <a:latin typeface="Verdana" pitchFamily="34" charset="0"/>
              <a:cs typeface="Verdana" pitchFamily="34" charset="0"/>
            </a:endParaRPr>
          </a:p>
          <a:p>
            <a:endParaRPr lang="it-IT" smtClean="0">
              <a:latin typeface="Verdana" pitchFamily="34" charset="0"/>
              <a:cs typeface="Verdana" pitchFamily="34" charset="0"/>
            </a:endParaRPr>
          </a:p>
        </p:txBody>
      </p:sp>
      <p:pic>
        <p:nvPicPr>
          <p:cNvPr id="16389" name="Picture 2" descr="F:\Langa Medievale\B_Planimetria.jpg"/>
          <p:cNvPicPr>
            <a:picLocks noChangeAspect="1" noChangeArrowheads="1"/>
          </p:cNvPicPr>
          <p:nvPr/>
        </p:nvPicPr>
        <p:blipFill>
          <a:blip r:embed="rId2" cstate="print"/>
          <a:srcRect/>
          <a:stretch>
            <a:fillRect/>
          </a:stretch>
        </p:blipFill>
        <p:spPr bwMode="auto">
          <a:xfrm>
            <a:off x="2122488" y="492125"/>
            <a:ext cx="4413250" cy="5954713"/>
          </a:xfrm>
          <a:prstGeom prst="rect">
            <a:avLst/>
          </a:prstGeom>
          <a:noFill/>
          <a:ln w="9525">
            <a:noFill/>
            <a:miter lim="800000"/>
            <a:headEnd/>
            <a:tailEnd/>
          </a:ln>
        </p:spPr>
      </p:pic>
      <p:sp>
        <p:nvSpPr>
          <p:cNvPr id="6" name="CasellaDiTesto 5"/>
          <p:cNvSpPr txBox="1">
            <a:spLocks noChangeArrowheads="1"/>
          </p:cNvSpPr>
          <p:nvPr/>
        </p:nvSpPr>
        <p:spPr bwMode="auto">
          <a:xfrm>
            <a:off x="211138" y="1965325"/>
            <a:ext cx="1690687" cy="369888"/>
          </a:xfrm>
          <a:prstGeom prst="rect">
            <a:avLst/>
          </a:prstGeom>
          <a:noFill/>
          <a:ln w="9525">
            <a:noFill/>
            <a:miter lim="800000"/>
            <a:headEnd/>
            <a:tailEnd/>
          </a:ln>
        </p:spPr>
        <p:txBody>
          <a:bodyPr>
            <a:spAutoFit/>
          </a:bodyPr>
          <a:lstStyle/>
          <a:p>
            <a:r>
              <a:rPr lang="it-IT">
                <a:latin typeface="Calibri" pitchFamily="34" charset="0"/>
              </a:rPr>
              <a:t>Itinerario BLU</a:t>
            </a:r>
          </a:p>
        </p:txBody>
      </p:sp>
      <p:sp>
        <p:nvSpPr>
          <p:cNvPr id="7" name="CasellaDiTesto 6"/>
          <p:cNvSpPr txBox="1">
            <a:spLocks noChangeArrowheads="1"/>
          </p:cNvSpPr>
          <p:nvPr/>
        </p:nvSpPr>
        <p:spPr bwMode="auto">
          <a:xfrm>
            <a:off x="6908800" y="2335213"/>
            <a:ext cx="1755775" cy="369887"/>
          </a:xfrm>
          <a:prstGeom prst="rect">
            <a:avLst/>
          </a:prstGeom>
          <a:noFill/>
          <a:ln w="9525">
            <a:noFill/>
            <a:miter lim="800000"/>
            <a:headEnd/>
            <a:tailEnd/>
          </a:ln>
        </p:spPr>
        <p:txBody>
          <a:bodyPr>
            <a:spAutoFit/>
          </a:bodyPr>
          <a:lstStyle/>
          <a:p>
            <a:r>
              <a:rPr lang="it-IT">
                <a:latin typeface="Calibri" pitchFamily="34" charset="0"/>
              </a:rPr>
              <a:t>Itinerario ROSSO</a:t>
            </a:r>
          </a:p>
        </p:txBody>
      </p:sp>
      <p:sp>
        <p:nvSpPr>
          <p:cNvPr id="8" name="CasellaDiTesto 7"/>
          <p:cNvSpPr txBox="1">
            <a:spLocks noChangeArrowheads="1"/>
          </p:cNvSpPr>
          <p:nvPr/>
        </p:nvSpPr>
        <p:spPr bwMode="auto">
          <a:xfrm>
            <a:off x="125413" y="4371975"/>
            <a:ext cx="2333625" cy="647700"/>
          </a:xfrm>
          <a:prstGeom prst="rect">
            <a:avLst/>
          </a:prstGeom>
          <a:noFill/>
          <a:ln w="9525">
            <a:noFill/>
            <a:miter lim="800000"/>
            <a:headEnd/>
            <a:tailEnd/>
          </a:ln>
        </p:spPr>
        <p:txBody>
          <a:bodyPr>
            <a:spAutoFit/>
          </a:bodyPr>
          <a:lstStyle/>
          <a:p>
            <a:r>
              <a:rPr lang="it-IT">
                <a:latin typeface="Calibri" pitchFamily="34" charset="0"/>
              </a:rPr>
              <a:t>Itinerario VERDE (di collegamento)</a:t>
            </a:r>
          </a:p>
        </p:txBody>
      </p:sp>
      <p:sp>
        <p:nvSpPr>
          <p:cNvPr id="9" name="Rettangolo 8"/>
          <p:cNvSpPr/>
          <p:nvPr/>
        </p:nvSpPr>
        <p:spPr>
          <a:xfrm>
            <a:off x="150813" y="1717675"/>
            <a:ext cx="1689100" cy="846138"/>
          </a:xfrm>
          <a:prstGeom prst="rect">
            <a:avLst/>
          </a:prstGeom>
          <a:noFill/>
          <a:ln w="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6908800" y="2055813"/>
            <a:ext cx="1755775" cy="10064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87313" y="4371975"/>
            <a:ext cx="2000250" cy="647700"/>
          </a:xfrm>
          <a:prstGeom prst="rect">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3" name="Connettore 1 12"/>
          <p:cNvCxnSpPr/>
          <p:nvPr/>
        </p:nvCxnSpPr>
        <p:spPr>
          <a:xfrm>
            <a:off x="1857375" y="2055813"/>
            <a:ext cx="696913" cy="5619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ttore 1 16"/>
          <p:cNvCxnSpPr>
            <a:stCxn id="10" idx="1"/>
          </p:cNvCxnSpPr>
          <p:nvPr/>
        </p:nvCxnSpPr>
        <p:spPr>
          <a:xfrm rot="10800000">
            <a:off x="5675313" y="1770063"/>
            <a:ext cx="1233487" cy="7889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a:stCxn id="11" idx="0"/>
          </p:cNvCxnSpPr>
          <p:nvPr/>
        </p:nvCxnSpPr>
        <p:spPr>
          <a:xfrm rot="5400000" flipH="1" flipV="1">
            <a:off x="2052638" y="2068513"/>
            <a:ext cx="1338262" cy="326866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i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idx="4294967295"/>
          </p:nvPr>
        </p:nvSpPr>
        <p:spPr>
          <a:xfrm>
            <a:off x="411163" y="692150"/>
            <a:ext cx="8229600" cy="949325"/>
          </a:xfrm>
        </p:spPr>
        <p:txBody>
          <a:bodyPr/>
          <a:lstStyle/>
          <a:p>
            <a:endParaRPr lang="it-IT" smtClean="0">
              <a:latin typeface="Verdana" pitchFamily="34" charset="0"/>
              <a:cs typeface="Verdana" pitchFamily="34" charset="0"/>
            </a:endParaRPr>
          </a:p>
        </p:txBody>
      </p:sp>
      <p:pic>
        <p:nvPicPr>
          <p:cNvPr id="17411" name="Segnaposto contenuto 8" descr="cartina edifici culto.jpg"/>
          <p:cNvPicPr>
            <a:picLocks noGrp="1" noChangeAspect="1"/>
          </p:cNvPicPr>
          <p:nvPr>
            <p:ph idx="4294967295"/>
          </p:nvPr>
        </p:nvPicPr>
        <p:blipFill>
          <a:blip r:embed="rId2" cstate="print"/>
          <a:srcRect/>
          <a:stretch>
            <a:fillRect/>
          </a:stretch>
        </p:blipFill>
        <p:spPr>
          <a:xfrm>
            <a:off x="2124075" y="681038"/>
            <a:ext cx="4321175" cy="5761037"/>
          </a:xfrm>
        </p:spPr>
      </p:pic>
      <p:sp>
        <p:nvSpPr>
          <p:cNvPr id="17412" name="Segnaposto contenuto 2"/>
          <p:cNvSpPr txBox="1">
            <a:spLocks/>
          </p:cNvSpPr>
          <p:nvPr/>
        </p:nvSpPr>
        <p:spPr bwMode="auto">
          <a:xfrm>
            <a:off x="468313" y="2663825"/>
            <a:ext cx="2932112" cy="3298825"/>
          </a:xfrm>
          <a:prstGeom prst="rect">
            <a:avLst/>
          </a:prstGeom>
          <a:noFill/>
          <a:ln w="9525">
            <a:noFill/>
            <a:miter lim="800000"/>
            <a:headEnd/>
            <a:tailEnd/>
          </a:ln>
        </p:spPr>
        <p:txBody>
          <a:bodyPr/>
          <a:lstStyle/>
          <a:p>
            <a:pPr>
              <a:spcBef>
                <a:spcPct val="20000"/>
              </a:spcBef>
              <a:buFont typeface="Arial" charset="0"/>
              <a:buNone/>
            </a:pPr>
            <a:endParaRPr lang="it-IT">
              <a:solidFill>
                <a:srgbClr val="961348"/>
              </a:solidFill>
              <a:latin typeface="Verdana" pitchFamily="34" charset="0"/>
            </a:endParaRPr>
          </a:p>
        </p:txBody>
      </p:sp>
      <p:sp>
        <p:nvSpPr>
          <p:cNvPr id="10" name="Rettangolo 9"/>
          <p:cNvSpPr/>
          <p:nvPr/>
        </p:nvSpPr>
        <p:spPr>
          <a:xfrm>
            <a:off x="411163" y="100013"/>
            <a:ext cx="3613150" cy="523875"/>
          </a:xfrm>
          <a:prstGeom prst="rect">
            <a:avLst/>
          </a:prstGeom>
        </p:spPr>
        <p:txBody>
          <a:bodyPr wrap="none">
            <a:spAutoFit/>
          </a:bodyPr>
          <a:lstStyle/>
          <a:p>
            <a:pPr fontAlgn="auto">
              <a:spcBef>
                <a:spcPts val="0"/>
              </a:spcBef>
              <a:spcAft>
                <a:spcPts val="0"/>
              </a:spcAft>
              <a:defRPr/>
            </a:pPr>
            <a:r>
              <a:rPr lang="it-IT" sz="1400" dirty="0">
                <a:solidFill>
                  <a:schemeClr val="bg1">
                    <a:lumMod val="50000"/>
                  </a:schemeClr>
                </a:solidFill>
                <a:latin typeface="+mn-lt"/>
                <a:cs typeface="+mn-cs"/>
              </a:rPr>
              <a:t>La rete del Romanico tra Monregalese e Albese</a:t>
            </a:r>
          </a:p>
          <a:p>
            <a:pPr fontAlgn="auto">
              <a:spcBef>
                <a:spcPts val="0"/>
              </a:spcBef>
              <a:spcAft>
                <a:spcPts val="0"/>
              </a:spcAft>
              <a:defRPr/>
            </a:pPr>
            <a:endParaRPr lang="it-IT" sz="1400" dirty="0">
              <a:solidFill>
                <a:schemeClr val="bg1">
                  <a:lumMod val="50000"/>
                </a:schemeClr>
              </a:solidFill>
              <a:latin typeface="+mn-lt"/>
              <a:cs typeface="+mn-cs"/>
            </a:endParaRPr>
          </a:p>
        </p:txBody>
      </p:sp>
      <p:sp>
        <p:nvSpPr>
          <p:cNvPr id="11" name="Segnaposto piè di pagina 10"/>
          <p:cNvSpPr txBox="1">
            <a:spLocks noGrp="1"/>
          </p:cNvSpPr>
          <p:nvPr/>
        </p:nvSpPr>
        <p:spPr>
          <a:xfrm>
            <a:off x="211138" y="6356350"/>
            <a:ext cx="1898650" cy="365125"/>
          </a:xfrm>
          <a:prstGeom prst="rect">
            <a:avLst/>
          </a:prstGeom>
          <a:noFill/>
        </p:spPr>
        <p:txBody>
          <a:bodyPr anchor="ctr"/>
          <a:lstStyle/>
          <a:p>
            <a:pPr algn="ctr" fontAlgn="auto">
              <a:spcBef>
                <a:spcPts val="0"/>
              </a:spcBef>
              <a:spcAft>
                <a:spcPts val="0"/>
              </a:spcAft>
              <a:defRPr/>
            </a:pPr>
            <a:r>
              <a:rPr lang="pl-PL" sz="1100" b="1">
                <a:solidFill>
                  <a:schemeClr val="tx1">
                    <a:lumMod val="75000"/>
                    <a:lumOff val="25000"/>
                  </a:schemeClr>
                </a:solidFill>
                <a:latin typeface="+mn-lt"/>
                <a:cs typeface="+mn-cs"/>
              </a:rPr>
              <a:t>www.langamedievale.it</a:t>
            </a:r>
            <a:endParaRPr lang="it-IT" sz="1100" b="1">
              <a:solidFill>
                <a:schemeClr val="tx1">
                  <a:lumMod val="75000"/>
                  <a:lumOff val="25000"/>
                </a:schemeClr>
              </a:solidFill>
              <a:latin typeface="+mn-lt"/>
              <a:cs typeface="+mn-cs"/>
            </a:endParaRPr>
          </a:p>
        </p:txBody>
      </p:sp>
      <p:sp>
        <p:nvSpPr>
          <p:cNvPr id="17415" name="Segnaposto numero diapositiva 11"/>
          <p:cNvSpPr txBox="1">
            <a:spLocks noGrp="1"/>
          </p:cNvSpPr>
          <p:nvPr/>
        </p:nvSpPr>
        <p:spPr bwMode="auto">
          <a:xfrm>
            <a:off x="3175" y="58738"/>
            <a:ext cx="547688" cy="365125"/>
          </a:xfrm>
          <a:prstGeom prst="rect">
            <a:avLst/>
          </a:prstGeom>
          <a:noFill/>
          <a:ln w="9525">
            <a:noFill/>
            <a:miter lim="800000"/>
            <a:headEnd/>
            <a:tailEnd/>
          </a:ln>
        </p:spPr>
        <p:txBody>
          <a:bodyPr anchor="ctr"/>
          <a:lstStyle/>
          <a:p>
            <a:pPr algn="ctr"/>
            <a:fld id="{34A37337-30EA-4C0F-A8E5-77323C39FFA8}" type="slidenum">
              <a:rPr lang="it-IT" sz="1100">
                <a:solidFill>
                  <a:srgbClr val="404040"/>
                </a:solidFill>
                <a:latin typeface="Calibri" pitchFamily="34" charset="0"/>
              </a:rPr>
              <a:pPr algn="ctr"/>
              <a:t>5</a:t>
            </a:fld>
            <a:endParaRPr lang="it-IT" sz="1100">
              <a:solidFill>
                <a:srgbClr val="404040"/>
              </a:solidFill>
              <a:latin typeface="Calibri" pitchFamily="34" charset="0"/>
            </a:endParaRPr>
          </a:p>
        </p:txBody>
      </p:sp>
      <p:sp>
        <p:nvSpPr>
          <p:cNvPr id="13" name="Figura a mano libera 12"/>
          <p:cNvSpPr>
            <a:spLocks noChangeArrowheads="1"/>
          </p:cNvSpPr>
          <p:nvPr/>
        </p:nvSpPr>
        <p:spPr bwMode="auto">
          <a:xfrm>
            <a:off x="4071938" y="752475"/>
            <a:ext cx="2432050" cy="3382963"/>
          </a:xfrm>
          <a:custGeom>
            <a:avLst/>
            <a:gdLst>
              <a:gd name="T0" fmla="*/ 0 w 2432023"/>
              <a:gd name="T1" fmla="*/ 0 h 3381794"/>
              <a:gd name="T2" fmla="*/ 2432023 w 2432023"/>
              <a:gd name="T3" fmla="*/ 3381794 h 3381794"/>
            </a:gdLst>
            <a:ahLst/>
            <a:cxnLst/>
            <a:rect l="T0" t="T1" r="T2" b="T3"/>
            <a:pathLst>
              <a:path w="2432023" h="3381794">
                <a:moveTo>
                  <a:pt x="1882359" y="0"/>
                </a:moveTo>
                <a:lnTo>
                  <a:pt x="1882359" y="0"/>
                </a:lnTo>
                <a:cubicBezTo>
                  <a:pt x="1695893" y="3586"/>
                  <a:pt x="1509185" y="600"/>
                  <a:pt x="1322961" y="10758"/>
                </a:cubicBezTo>
                <a:cubicBezTo>
                  <a:pt x="1310051" y="11462"/>
                  <a:pt x="1302572" y="27180"/>
                  <a:pt x="1290688" y="32273"/>
                </a:cubicBezTo>
                <a:cubicBezTo>
                  <a:pt x="1277098" y="38097"/>
                  <a:pt x="1262001" y="39445"/>
                  <a:pt x="1247657" y="43031"/>
                </a:cubicBezTo>
                <a:cubicBezTo>
                  <a:pt x="1236899" y="53789"/>
                  <a:pt x="1224227" y="62924"/>
                  <a:pt x="1215384" y="75304"/>
                </a:cubicBezTo>
                <a:cubicBezTo>
                  <a:pt x="1206063" y="88353"/>
                  <a:pt x="1201825" y="104411"/>
                  <a:pt x="1193869" y="118334"/>
                </a:cubicBezTo>
                <a:cubicBezTo>
                  <a:pt x="1187454" y="129560"/>
                  <a:pt x="1179526" y="139849"/>
                  <a:pt x="1172354" y="150607"/>
                </a:cubicBezTo>
                <a:cubicBezTo>
                  <a:pt x="1156096" y="215637"/>
                  <a:pt x="1166270" y="179616"/>
                  <a:pt x="1140081" y="258184"/>
                </a:cubicBezTo>
                <a:lnTo>
                  <a:pt x="1129323" y="290457"/>
                </a:lnTo>
                <a:cubicBezTo>
                  <a:pt x="1122791" y="342719"/>
                  <a:pt x="1120130" y="381021"/>
                  <a:pt x="1107808" y="430306"/>
                </a:cubicBezTo>
                <a:cubicBezTo>
                  <a:pt x="1105058" y="441307"/>
                  <a:pt x="1104134" y="453724"/>
                  <a:pt x="1097050" y="462579"/>
                </a:cubicBezTo>
                <a:cubicBezTo>
                  <a:pt x="1088973" y="472675"/>
                  <a:pt x="1075535" y="476922"/>
                  <a:pt x="1064777" y="484094"/>
                </a:cubicBezTo>
                <a:cubicBezTo>
                  <a:pt x="1046096" y="540140"/>
                  <a:pt x="1066257" y="495691"/>
                  <a:pt x="1032504" y="537883"/>
                </a:cubicBezTo>
                <a:cubicBezTo>
                  <a:pt x="1024427" y="547979"/>
                  <a:pt x="1021085" y="562079"/>
                  <a:pt x="1010989" y="570156"/>
                </a:cubicBezTo>
                <a:cubicBezTo>
                  <a:pt x="1002134" y="577240"/>
                  <a:pt x="989474" y="577327"/>
                  <a:pt x="978716" y="580913"/>
                </a:cubicBezTo>
                <a:cubicBezTo>
                  <a:pt x="951679" y="662030"/>
                  <a:pt x="991295" y="565191"/>
                  <a:pt x="935686" y="634701"/>
                </a:cubicBezTo>
                <a:cubicBezTo>
                  <a:pt x="928602" y="643556"/>
                  <a:pt x="931519" y="657747"/>
                  <a:pt x="924928" y="666974"/>
                </a:cubicBezTo>
                <a:cubicBezTo>
                  <a:pt x="913138" y="683481"/>
                  <a:pt x="881897" y="710005"/>
                  <a:pt x="881897" y="710005"/>
                </a:cubicBezTo>
                <a:cubicBezTo>
                  <a:pt x="854860" y="791122"/>
                  <a:pt x="894476" y="694283"/>
                  <a:pt x="838867" y="763793"/>
                </a:cubicBezTo>
                <a:cubicBezTo>
                  <a:pt x="831783" y="772648"/>
                  <a:pt x="833180" y="785924"/>
                  <a:pt x="828109" y="796066"/>
                </a:cubicBezTo>
                <a:cubicBezTo>
                  <a:pt x="810179" y="831925"/>
                  <a:pt x="806595" y="828339"/>
                  <a:pt x="774321" y="849854"/>
                </a:cubicBezTo>
                <a:cubicBezTo>
                  <a:pt x="767149" y="860612"/>
                  <a:pt x="760883" y="872031"/>
                  <a:pt x="752806" y="882127"/>
                </a:cubicBezTo>
                <a:cubicBezTo>
                  <a:pt x="746470" y="890047"/>
                  <a:pt x="737376" y="895529"/>
                  <a:pt x="731290" y="903643"/>
                </a:cubicBezTo>
                <a:cubicBezTo>
                  <a:pt x="658308" y="1000953"/>
                  <a:pt x="716086" y="940364"/>
                  <a:pt x="666744" y="989704"/>
                </a:cubicBezTo>
                <a:cubicBezTo>
                  <a:pt x="641643" y="1065008"/>
                  <a:pt x="666744" y="1047079"/>
                  <a:pt x="612956" y="1065007"/>
                </a:cubicBezTo>
                <a:cubicBezTo>
                  <a:pt x="573156" y="1104809"/>
                  <a:pt x="599882" y="1080895"/>
                  <a:pt x="526895" y="1129553"/>
                </a:cubicBezTo>
                <a:lnTo>
                  <a:pt x="494622" y="1151069"/>
                </a:lnTo>
                <a:cubicBezTo>
                  <a:pt x="491036" y="1161826"/>
                  <a:pt x="489698" y="1173618"/>
                  <a:pt x="483864" y="1183341"/>
                </a:cubicBezTo>
                <a:cubicBezTo>
                  <a:pt x="478646" y="1192038"/>
                  <a:pt x="466885" y="1195785"/>
                  <a:pt x="462349" y="1204857"/>
                </a:cubicBezTo>
                <a:cubicBezTo>
                  <a:pt x="444152" y="1241252"/>
                  <a:pt x="437946" y="1283845"/>
                  <a:pt x="430076" y="1323191"/>
                </a:cubicBezTo>
                <a:cubicBezTo>
                  <a:pt x="433662" y="1348292"/>
                  <a:pt x="440834" y="1373138"/>
                  <a:pt x="440834" y="1398494"/>
                </a:cubicBezTo>
                <a:cubicBezTo>
                  <a:pt x="440834" y="1517697"/>
                  <a:pt x="452781" y="1631198"/>
                  <a:pt x="419319" y="1742739"/>
                </a:cubicBezTo>
                <a:cubicBezTo>
                  <a:pt x="412802" y="1764462"/>
                  <a:pt x="404975" y="1785770"/>
                  <a:pt x="397803" y="1807285"/>
                </a:cubicBezTo>
                <a:cubicBezTo>
                  <a:pt x="394217" y="1818043"/>
                  <a:pt x="393336" y="1830123"/>
                  <a:pt x="387046" y="1839558"/>
                </a:cubicBezTo>
                <a:lnTo>
                  <a:pt x="344015" y="1904104"/>
                </a:lnTo>
                <a:cubicBezTo>
                  <a:pt x="336843" y="1914862"/>
                  <a:pt x="331642" y="1927235"/>
                  <a:pt x="322500" y="1936377"/>
                </a:cubicBezTo>
                <a:cubicBezTo>
                  <a:pt x="315328" y="1943549"/>
                  <a:pt x="307070" y="1949778"/>
                  <a:pt x="300984" y="1957892"/>
                </a:cubicBezTo>
                <a:cubicBezTo>
                  <a:pt x="238230" y="2041564"/>
                  <a:pt x="285746" y="2003911"/>
                  <a:pt x="225681" y="2043953"/>
                </a:cubicBezTo>
                <a:cubicBezTo>
                  <a:pt x="218509" y="2054711"/>
                  <a:pt x="212580" y="2066410"/>
                  <a:pt x="204166" y="2076226"/>
                </a:cubicBezTo>
                <a:cubicBezTo>
                  <a:pt x="169384" y="2116805"/>
                  <a:pt x="166929" y="2115395"/>
                  <a:pt x="128862" y="2140772"/>
                </a:cubicBezTo>
                <a:cubicBezTo>
                  <a:pt x="67203" y="2233262"/>
                  <a:pt x="141128" y="2116241"/>
                  <a:pt x="96589" y="2205318"/>
                </a:cubicBezTo>
                <a:cubicBezTo>
                  <a:pt x="90807" y="2216882"/>
                  <a:pt x="80856" y="2226027"/>
                  <a:pt x="75074" y="2237591"/>
                </a:cubicBezTo>
                <a:cubicBezTo>
                  <a:pt x="70003" y="2247733"/>
                  <a:pt x="67066" y="2258863"/>
                  <a:pt x="64316" y="2269864"/>
                </a:cubicBezTo>
                <a:cubicBezTo>
                  <a:pt x="56298" y="2301937"/>
                  <a:pt x="50235" y="2334469"/>
                  <a:pt x="42801" y="2366683"/>
                </a:cubicBezTo>
                <a:cubicBezTo>
                  <a:pt x="39476" y="2381089"/>
                  <a:pt x="35250" y="2395280"/>
                  <a:pt x="32043" y="2409713"/>
                </a:cubicBezTo>
                <a:cubicBezTo>
                  <a:pt x="14733" y="2487606"/>
                  <a:pt x="29753" y="2438101"/>
                  <a:pt x="10528" y="2495774"/>
                </a:cubicBezTo>
                <a:cubicBezTo>
                  <a:pt x="12866" y="2530838"/>
                  <a:pt x="0" y="2651255"/>
                  <a:pt x="42801" y="2700170"/>
                </a:cubicBezTo>
                <a:cubicBezTo>
                  <a:pt x="57921" y="2717450"/>
                  <a:pt x="78660" y="2728857"/>
                  <a:pt x="96589" y="2743200"/>
                </a:cubicBezTo>
                <a:cubicBezTo>
                  <a:pt x="100175" y="2753958"/>
                  <a:pt x="99329" y="2767455"/>
                  <a:pt x="107347" y="2775473"/>
                </a:cubicBezTo>
                <a:cubicBezTo>
                  <a:pt x="115365" y="2783491"/>
                  <a:pt x="129478" y="2781160"/>
                  <a:pt x="139620" y="2786231"/>
                </a:cubicBezTo>
                <a:cubicBezTo>
                  <a:pt x="151184" y="2792013"/>
                  <a:pt x="160329" y="2801964"/>
                  <a:pt x="171893" y="2807746"/>
                </a:cubicBezTo>
                <a:cubicBezTo>
                  <a:pt x="182035" y="2812817"/>
                  <a:pt x="194253" y="2812997"/>
                  <a:pt x="204166" y="2818504"/>
                </a:cubicBezTo>
                <a:cubicBezTo>
                  <a:pt x="315139" y="2880155"/>
                  <a:pt x="227959" y="2847949"/>
                  <a:pt x="300984" y="2872292"/>
                </a:cubicBezTo>
                <a:cubicBezTo>
                  <a:pt x="308156" y="2879464"/>
                  <a:pt x="313083" y="2890040"/>
                  <a:pt x="322500" y="2893807"/>
                </a:cubicBezTo>
                <a:cubicBezTo>
                  <a:pt x="349955" y="2904789"/>
                  <a:pt x="380508" y="2905973"/>
                  <a:pt x="408561" y="2915323"/>
                </a:cubicBezTo>
                <a:cubicBezTo>
                  <a:pt x="454860" y="2930755"/>
                  <a:pt x="429833" y="2923330"/>
                  <a:pt x="483864" y="2936838"/>
                </a:cubicBezTo>
                <a:cubicBezTo>
                  <a:pt x="494622" y="2944010"/>
                  <a:pt x="504322" y="2953102"/>
                  <a:pt x="516137" y="2958353"/>
                </a:cubicBezTo>
                <a:cubicBezTo>
                  <a:pt x="536862" y="2967564"/>
                  <a:pt x="559168" y="2972697"/>
                  <a:pt x="580683" y="2979869"/>
                </a:cubicBezTo>
                <a:cubicBezTo>
                  <a:pt x="591441" y="2983455"/>
                  <a:pt x="601955" y="2987876"/>
                  <a:pt x="612956" y="2990626"/>
                </a:cubicBezTo>
                <a:cubicBezTo>
                  <a:pt x="627300" y="2994212"/>
                  <a:pt x="641961" y="2996709"/>
                  <a:pt x="655987" y="3001384"/>
                </a:cubicBezTo>
                <a:cubicBezTo>
                  <a:pt x="674307" y="3007491"/>
                  <a:pt x="691279" y="3017350"/>
                  <a:pt x="709775" y="3022899"/>
                </a:cubicBezTo>
                <a:cubicBezTo>
                  <a:pt x="727288" y="3028153"/>
                  <a:pt x="745747" y="3029546"/>
                  <a:pt x="763563" y="3033657"/>
                </a:cubicBezTo>
                <a:cubicBezTo>
                  <a:pt x="792376" y="3040306"/>
                  <a:pt x="821096" y="3047392"/>
                  <a:pt x="849624" y="3055172"/>
                </a:cubicBezTo>
                <a:cubicBezTo>
                  <a:pt x="860564" y="3058156"/>
                  <a:pt x="870994" y="3062815"/>
                  <a:pt x="881897" y="3065930"/>
                </a:cubicBezTo>
                <a:cubicBezTo>
                  <a:pt x="896113" y="3069992"/>
                  <a:pt x="910902" y="3072012"/>
                  <a:pt x="924928" y="3076687"/>
                </a:cubicBezTo>
                <a:cubicBezTo>
                  <a:pt x="943248" y="3082794"/>
                  <a:pt x="959982" y="3093519"/>
                  <a:pt x="978716" y="3098203"/>
                </a:cubicBezTo>
                <a:cubicBezTo>
                  <a:pt x="1003315" y="3104353"/>
                  <a:pt x="1028919" y="3105374"/>
                  <a:pt x="1054020" y="3108960"/>
                </a:cubicBezTo>
                <a:cubicBezTo>
                  <a:pt x="1108534" y="3163477"/>
                  <a:pt x="1037983" y="3099338"/>
                  <a:pt x="1107808" y="3141233"/>
                </a:cubicBezTo>
                <a:cubicBezTo>
                  <a:pt x="1116505" y="3146451"/>
                  <a:pt x="1121403" y="3156413"/>
                  <a:pt x="1129323" y="3162749"/>
                </a:cubicBezTo>
                <a:cubicBezTo>
                  <a:pt x="1139419" y="3170826"/>
                  <a:pt x="1151500" y="3176187"/>
                  <a:pt x="1161596" y="3184264"/>
                </a:cubicBezTo>
                <a:cubicBezTo>
                  <a:pt x="1198003" y="3213389"/>
                  <a:pt x="1183326" y="3227367"/>
                  <a:pt x="1247657" y="3248810"/>
                </a:cubicBezTo>
                <a:lnTo>
                  <a:pt x="1312203" y="3270325"/>
                </a:lnTo>
                <a:cubicBezTo>
                  <a:pt x="1354537" y="3312657"/>
                  <a:pt x="1308773" y="3274274"/>
                  <a:pt x="1376749" y="3302598"/>
                </a:cubicBezTo>
                <a:cubicBezTo>
                  <a:pt x="1555775" y="3377194"/>
                  <a:pt x="1375308" y="3320629"/>
                  <a:pt x="1538114" y="3367144"/>
                </a:cubicBezTo>
                <a:cubicBezTo>
                  <a:pt x="1723659" y="3360959"/>
                  <a:pt x="1777294" y="3381794"/>
                  <a:pt x="1903874" y="3345629"/>
                </a:cubicBezTo>
                <a:cubicBezTo>
                  <a:pt x="1914777" y="3342514"/>
                  <a:pt x="1925389" y="3338457"/>
                  <a:pt x="1936147" y="3334871"/>
                </a:cubicBezTo>
                <a:cubicBezTo>
                  <a:pt x="1950490" y="3324113"/>
                  <a:pt x="1963141" y="3310616"/>
                  <a:pt x="1979177" y="3302598"/>
                </a:cubicBezTo>
                <a:cubicBezTo>
                  <a:pt x="1992401" y="3295986"/>
                  <a:pt x="2008618" y="3297664"/>
                  <a:pt x="2022208" y="3291840"/>
                </a:cubicBezTo>
                <a:cubicBezTo>
                  <a:pt x="2034092" y="3286747"/>
                  <a:pt x="2042917" y="3276107"/>
                  <a:pt x="2054481" y="3270325"/>
                </a:cubicBezTo>
                <a:cubicBezTo>
                  <a:pt x="2143558" y="3225786"/>
                  <a:pt x="2026537" y="3299711"/>
                  <a:pt x="2119027" y="3238052"/>
                </a:cubicBezTo>
                <a:cubicBezTo>
                  <a:pt x="2158779" y="3178422"/>
                  <a:pt x="2117798" y="3225586"/>
                  <a:pt x="2172815" y="3195021"/>
                </a:cubicBezTo>
                <a:cubicBezTo>
                  <a:pt x="2195419" y="3182463"/>
                  <a:pt x="2237361" y="3151991"/>
                  <a:pt x="2237361" y="3151991"/>
                </a:cubicBezTo>
                <a:cubicBezTo>
                  <a:pt x="2302378" y="3021955"/>
                  <a:pt x="2215122" y="3178678"/>
                  <a:pt x="2291149" y="3087445"/>
                </a:cubicBezTo>
                <a:cubicBezTo>
                  <a:pt x="2301415" y="3075125"/>
                  <a:pt x="2303768" y="3057757"/>
                  <a:pt x="2312664" y="3044414"/>
                </a:cubicBezTo>
                <a:cubicBezTo>
                  <a:pt x="2318290" y="3035975"/>
                  <a:pt x="2327008" y="3030071"/>
                  <a:pt x="2334180" y="3022899"/>
                </a:cubicBezTo>
                <a:cubicBezTo>
                  <a:pt x="2341352" y="3008556"/>
                  <a:pt x="2349739" y="2994758"/>
                  <a:pt x="2355695" y="2979869"/>
                </a:cubicBezTo>
                <a:cubicBezTo>
                  <a:pt x="2388658" y="2897460"/>
                  <a:pt x="2357488" y="2935045"/>
                  <a:pt x="2398726" y="2893807"/>
                </a:cubicBezTo>
                <a:cubicBezTo>
                  <a:pt x="2432023" y="2760619"/>
                  <a:pt x="2426286" y="2820457"/>
                  <a:pt x="2409483" y="2635624"/>
                </a:cubicBezTo>
                <a:cubicBezTo>
                  <a:pt x="2403011" y="2564434"/>
                  <a:pt x="2402427" y="2589410"/>
                  <a:pt x="2387968" y="2538805"/>
                </a:cubicBezTo>
                <a:cubicBezTo>
                  <a:pt x="2383906" y="2524589"/>
                  <a:pt x="2383822" y="2508998"/>
                  <a:pt x="2377210" y="2495774"/>
                </a:cubicBezTo>
                <a:cubicBezTo>
                  <a:pt x="2365646" y="2472646"/>
                  <a:pt x="2342357" y="2455760"/>
                  <a:pt x="2334180" y="2431229"/>
                </a:cubicBezTo>
                <a:cubicBezTo>
                  <a:pt x="2299546" y="2327331"/>
                  <a:pt x="2355087" y="2488877"/>
                  <a:pt x="2301907" y="2355925"/>
                </a:cubicBezTo>
                <a:cubicBezTo>
                  <a:pt x="2293484" y="2334868"/>
                  <a:pt x="2287564" y="2312894"/>
                  <a:pt x="2280392" y="2291379"/>
                </a:cubicBezTo>
                <a:cubicBezTo>
                  <a:pt x="2276806" y="2280621"/>
                  <a:pt x="2275924" y="2268541"/>
                  <a:pt x="2269634" y="2259106"/>
                </a:cubicBezTo>
                <a:cubicBezTo>
                  <a:pt x="2242493" y="2218394"/>
                  <a:pt x="2257261" y="2235975"/>
                  <a:pt x="2226603" y="2205318"/>
                </a:cubicBezTo>
                <a:cubicBezTo>
                  <a:pt x="2201000" y="2128506"/>
                  <a:pt x="2217668" y="2159642"/>
                  <a:pt x="2183573" y="2108499"/>
                </a:cubicBezTo>
                <a:cubicBezTo>
                  <a:pt x="2179987" y="2094156"/>
                  <a:pt x="2177063" y="2079630"/>
                  <a:pt x="2172815" y="2065469"/>
                </a:cubicBezTo>
                <a:cubicBezTo>
                  <a:pt x="2166298" y="2043746"/>
                  <a:pt x="2151300" y="2000923"/>
                  <a:pt x="2151300" y="2000923"/>
                </a:cubicBezTo>
                <a:cubicBezTo>
                  <a:pt x="2154886" y="1900518"/>
                  <a:pt x="2155589" y="1799969"/>
                  <a:pt x="2162057" y="1699709"/>
                </a:cubicBezTo>
                <a:cubicBezTo>
                  <a:pt x="2162787" y="1688393"/>
                  <a:pt x="2166981" y="1677160"/>
                  <a:pt x="2172815" y="1667436"/>
                </a:cubicBezTo>
                <a:cubicBezTo>
                  <a:pt x="2178033" y="1658739"/>
                  <a:pt x="2187158" y="1653092"/>
                  <a:pt x="2194330" y="1645920"/>
                </a:cubicBezTo>
                <a:cubicBezTo>
                  <a:pt x="2201502" y="1624405"/>
                  <a:pt x="2203266" y="1600244"/>
                  <a:pt x="2215846" y="1581374"/>
                </a:cubicBezTo>
                <a:cubicBezTo>
                  <a:pt x="2230189" y="1559859"/>
                  <a:pt x="2250699" y="1541360"/>
                  <a:pt x="2258876" y="1516829"/>
                </a:cubicBezTo>
                <a:cubicBezTo>
                  <a:pt x="2272841" y="1474934"/>
                  <a:pt x="2261616" y="1492575"/>
                  <a:pt x="2291149" y="1463040"/>
                </a:cubicBezTo>
                <a:lnTo>
                  <a:pt x="2323422" y="1366221"/>
                </a:lnTo>
                <a:cubicBezTo>
                  <a:pt x="2327008" y="1355464"/>
                  <a:pt x="2331430" y="1344950"/>
                  <a:pt x="2334180" y="1333949"/>
                </a:cubicBezTo>
                <a:cubicBezTo>
                  <a:pt x="2347687" y="1279917"/>
                  <a:pt x="2340261" y="1304944"/>
                  <a:pt x="2355695" y="1258645"/>
                </a:cubicBezTo>
                <a:cubicBezTo>
                  <a:pt x="2352109" y="1054250"/>
                  <a:pt x="2351747" y="849772"/>
                  <a:pt x="2344937" y="645459"/>
                </a:cubicBezTo>
                <a:cubicBezTo>
                  <a:pt x="2344559" y="634126"/>
                  <a:pt x="2338162" y="623804"/>
                  <a:pt x="2334180" y="613186"/>
                </a:cubicBezTo>
                <a:cubicBezTo>
                  <a:pt x="2327400" y="595105"/>
                  <a:pt x="2319159" y="577584"/>
                  <a:pt x="2312664" y="559398"/>
                </a:cubicBezTo>
                <a:cubicBezTo>
                  <a:pt x="2301222" y="527361"/>
                  <a:pt x="2299262" y="490884"/>
                  <a:pt x="2280392" y="462579"/>
                </a:cubicBezTo>
                <a:cubicBezTo>
                  <a:pt x="2266048" y="441064"/>
                  <a:pt x="2245538" y="422564"/>
                  <a:pt x="2237361" y="398033"/>
                </a:cubicBezTo>
                <a:cubicBezTo>
                  <a:pt x="2233775" y="387275"/>
                  <a:pt x="2231674" y="375902"/>
                  <a:pt x="2226603" y="365760"/>
                </a:cubicBezTo>
                <a:cubicBezTo>
                  <a:pt x="2211625" y="335805"/>
                  <a:pt x="2196608" y="325007"/>
                  <a:pt x="2172815" y="301214"/>
                </a:cubicBezTo>
                <a:cubicBezTo>
                  <a:pt x="2169229" y="290456"/>
                  <a:pt x="2167564" y="278854"/>
                  <a:pt x="2162057" y="268941"/>
                </a:cubicBezTo>
                <a:cubicBezTo>
                  <a:pt x="2149499" y="246337"/>
                  <a:pt x="2127204" y="228927"/>
                  <a:pt x="2119027" y="204396"/>
                </a:cubicBezTo>
                <a:cubicBezTo>
                  <a:pt x="2105499" y="163815"/>
                  <a:pt x="2102228" y="144565"/>
                  <a:pt x="2065239" y="107577"/>
                </a:cubicBezTo>
                <a:lnTo>
                  <a:pt x="2011450" y="53789"/>
                </a:lnTo>
                <a:cubicBezTo>
                  <a:pt x="2007864" y="43031"/>
                  <a:pt x="2008711" y="29534"/>
                  <a:pt x="2000693" y="21516"/>
                </a:cubicBezTo>
                <a:cubicBezTo>
                  <a:pt x="1992675" y="13498"/>
                  <a:pt x="1979720" y="11700"/>
                  <a:pt x="1968420" y="10758"/>
                </a:cubicBezTo>
                <a:cubicBezTo>
                  <a:pt x="1936258" y="8078"/>
                  <a:pt x="1896703" y="1793"/>
                  <a:pt x="1882359" y="0"/>
                </a:cubicBezTo>
                <a:close/>
              </a:path>
            </a:pathLst>
          </a:custGeom>
          <a:solidFill>
            <a:srgbClr val="E46C0A">
              <a:alpha val="20000"/>
            </a:srgbClr>
          </a:solidFill>
          <a:ln w="9525" algn="ctr">
            <a:noFill/>
            <a:miter lim="800000"/>
            <a:headEnd/>
            <a:tailEnd/>
          </a:ln>
          <a:effectLst>
            <a:outerShdw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cs typeface="+mn-cs"/>
            </a:endParaRPr>
          </a:p>
        </p:txBody>
      </p:sp>
      <p:sp>
        <p:nvSpPr>
          <p:cNvPr id="29" name="Figura a mano libera 28"/>
          <p:cNvSpPr>
            <a:spLocks noChangeArrowheads="1"/>
          </p:cNvSpPr>
          <p:nvPr/>
        </p:nvSpPr>
        <p:spPr bwMode="auto">
          <a:xfrm>
            <a:off x="3633788" y="3368675"/>
            <a:ext cx="2490787" cy="3079750"/>
          </a:xfrm>
          <a:custGeom>
            <a:avLst/>
            <a:gdLst>
              <a:gd name="T0" fmla="*/ 0 w 2491607"/>
              <a:gd name="T1" fmla="*/ 0 h 3080302"/>
              <a:gd name="T2" fmla="*/ 2491607 w 2491607"/>
              <a:gd name="T3" fmla="*/ 3080302 h 3080302"/>
            </a:gdLst>
            <a:ahLst/>
            <a:cxnLst/>
            <a:rect l="T0" t="T1" r="T2" b="T3"/>
            <a:pathLst>
              <a:path w="2491607" h="3080302">
                <a:moveTo>
                  <a:pt x="871237" y="3052483"/>
                </a:moveTo>
                <a:lnTo>
                  <a:pt x="871237" y="3052483"/>
                </a:lnTo>
                <a:cubicBezTo>
                  <a:pt x="851066" y="3050242"/>
                  <a:pt x="830711" y="3049286"/>
                  <a:pt x="810725" y="3045759"/>
                </a:cubicBezTo>
                <a:cubicBezTo>
                  <a:pt x="792525" y="3042547"/>
                  <a:pt x="774866" y="3036794"/>
                  <a:pt x="756937" y="3032312"/>
                </a:cubicBezTo>
                <a:cubicBezTo>
                  <a:pt x="739007" y="3027830"/>
                  <a:pt x="720918" y="3023942"/>
                  <a:pt x="703148" y="3018865"/>
                </a:cubicBezTo>
                <a:cubicBezTo>
                  <a:pt x="687460" y="3014383"/>
                  <a:pt x="671913" y="3009375"/>
                  <a:pt x="656084" y="3005418"/>
                </a:cubicBezTo>
                <a:cubicBezTo>
                  <a:pt x="644997" y="3002646"/>
                  <a:pt x="633672" y="3000935"/>
                  <a:pt x="622466" y="2998694"/>
                </a:cubicBezTo>
                <a:cubicBezTo>
                  <a:pt x="617984" y="2991971"/>
                  <a:pt x="614733" y="2984238"/>
                  <a:pt x="609019" y="2978524"/>
                </a:cubicBezTo>
                <a:cubicBezTo>
                  <a:pt x="603305" y="2972810"/>
                  <a:pt x="593896" y="2971387"/>
                  <a:pt x="588848" y="2965077"/>
                </a:cubicBezTo>
                <a:cubicBezTo>
                  <a:pt x="551733" y="2918682"/>
                  <a:pt x="619761" y="2969996"/>
                  <a:pt x="561954" y="2931459"/>
                </a:cubicBezTo>
                <a:cubicBezTo>
                  <a:pt x="522397" y="2872123"/>
                  <a:pt x="583069" y="2966966"/>
                  <a:pt x="535060" y="2870947"/>
                </a:cubicBezTo>
                <a:cubicBezTo>
                  <a:pt x="530578" y="2861982"/>
                  <a:pt x="525561" y="2853265"/>
                  <a:pt x="521613" y="2844053"/>
                </a:cubicBezTo>
                <a:cubicBezTo>
                  <a:pt x="518821" y="2837539"/>
                  <a:pt x="518059" y="2830222"/>
                  <a:pt x="514890" y="2823883"/>
                </a:cubicBezTo>
                <a:cubicBezTo>
                  <a:pt x="511276" y="2816655"/>
                  <a:pt x="504725" y="2811096"/>
                  <a:pt x="501443" y="2803712"/>
                </a:cubicBezTo>
                <a:cubicBezTo>
                  <a:pt x="495686" y="2790759"/>
                  <a:pt x="487996" y="2763371"/>
                  <a:pt x="487996" y="2763371"/>
                </a:cubicBezTo>
                <a:cubicBezTo>
                  <a:pt x="490237" y="2747683"/>
                  <a:pt x="491156" y="2731748"/>
                  <a:pt x="494719" y="2716306"/>
                </a:cubicBezTo>
                <a:cubicBezTo>
                  <a:pt x="497906" y="2702495"/>
                  <a:pt x="508166" y="2675965"/>
                  <a:pt x="508166" y="2675965"/>
                </a:cubicBezTo>
                <a:cubicBezTo>
                  <a:pt x="494176" y="2619999"/>
                  <a:pt x="511210" y="2675327"/>
                  <a:pt x="487996" y="2628900"/>
                </a:cubicBezTo>
                <a:cubicBezTo>
                  <a:pt x="484826" y="2622561"/>
                  <a:pt x="487039" y="2612849"/>
                  <a:pt x="481272" y="2608730"/>
                </a:cubicBezTo>
                <a:cubicBezTo>
                  <a:pt x="469738" y="2600491"/>
                  <a:pt x="453609" y="2601622"/>
                  <a:pt x="440931" y="2595283"/>
                </a:cubicBezTo>
                <a:lnTo>
                  <a:pt x="414037" y="2581836"/>
                </a:lnTo>
                <a:cubicBezTo>
                  <a:pt x="387860" y="2555657"/>
                  <a:pt x="410676" y="2573095"/>
                  <a:pt x="353525" y="2561665"/>
                </a:cubicBezTo>
                <a:cubicBezTo>
                  <a:pt x="332093" y="2557379"/>
                  <a:pt x="330444" y="2549672"/>
                  <a:pt x="306460" y="2548218"/>
                </a:cubicBezTo>
                <a:cubicBezTo>
                  <a:pt x="241546" y="2544284"/>
                  <a:pt x="176472" y="2543735"/>
                  <a:pt x="111478" y="2541494"/>
                </a:cubicBezTo>
                <a:cubicBezTo>
                  <a:pt x="104754" y="2539253"/>
                  <a:pt x="97646" y="2537940"/>
                  <a:pt x="91307" y="2534771"/>
                </a:cubicBezTo>
                <a:cubicBezTo>
                  <a:pt x="84080" y="2531157"/>
                  <a:pt x="78153" y="2525333"/>
                  <a:pt x="71137" y="2521324"/>
                </a:cubicBezTo>
                <a:cubicBezTo>
                  <a:pt x="62435" y="2516351"/>
                  <a:pt x="53208" y="2512359"/>
                  <a:pt x="44243" y="2507877"/>
                </a:cubicBezTo>
                <a:cubicBezTo>
                  <a:pt x="39761" y="2501153"/>
                  <a:pt x="34410" y="2494934"/>
                  <a:pt x="30796" y="2487706"/>
                </a:cubicBezTo>
                <a:cubicBezTo>
                  <a:pt x="27626" y="2481367"/>
                  <a:pt x="27718" y="2473613"/>
                  <a:pt x="24072" y="2467536"/>
                </a:cubicBezTo>
                <a:cubicBezTo>
                  <a:pt x="20810" y="2462100"/>
                  <a:pt x="15107" y="2458571"/>
                  <a:pt x="10625" y="2454088"/>
                </a:cubicBezTo>
                <a:cubicBezTo>
                  <a:pt x="3320" y="2395649"/>
                  <a:pt x="0" y="2404951"/>
                  <a:pt x="10625" y="2346512"/>
                </a:cubicBezTo>
                <a:cubicBezTo>
                  <a:pt x="12926" y="2333858"/>
                  <a:pt x="18085" y="2319249"/>
                  <a:pt x="30796" y="2312894"/>
                </a:cubicBezTo>
                <a:cubicBezTo>
                  <a:pt x="39061" y="2308762"/>
                  <a:pt x="48725" y="2308412"/>
                  <a:pt x="57690" y="2306171"/>
                </a:cubicBezTo>
                <a:cubicBezTo>
                  <a:pt x="115493" y="2267635"/>
                  <a:pt x="42359" y="2313837"/>
                  <a:pt x="98031" y="2286000"/>
                </a:cubicBezTo>
                <a:cubicBezTo>
                  <a:pt x="105258" y="2282386"/>
                  <a:pt x="110817" y="2275835"/>
                  <a:pt x="118201" y="2272553"/>
                </a:cubicBezTo>
                <a:cubicBezTo>
                  <a:pt x="131154" y="2266796"/>
                  <a:pt x="145096" y="2263588"/>
                  <a:pt x="158543" y="2259106"/>
                </a:cubicBezTo>
                <a:lnTo>
                  <a:pt x="178713" y="2252383"/>
                </a:lnTo>
                <a:cubicBezTo>
                  <a:pt x="219374" y="2225276"/>
                  <a:pt x="178667" y="2248071"/>
                  <a:pt x="252672" y="2232212"/>
                </a:cubicBezTo>
                <a:cubicBezTo>
                  <a:pt x="266532" y="2229242"/>
                  <a:pt x="293013" y="2218765"/>
                  <a:pt x="293013" y="2218765"/>
                </a:cubicBezTo>
                <a:cubicBezTo>
                  <a:pt x="297495" y="2212041"/>
                  <a:pt x="301287" y="2204802"/>
                  <a:pt x="306460" y="2198594"/>
                </a:cubicBezTo>
                <a:cubicBezTo>
                  <a:pt x="322636" y="2179183"/>
                  <a:pt x="326970" y="2178198"/>
                  <a:pt x="346801" y="2164977"/>
                </a:cubicBezTo>
                <a:cubicBezTo>
                  <a:pt x="351283" y="2156012"/>
                  <a:pt x="353161" y="2145170"/>
                  <a:pt x="360248" y="2138083"/>
                </a:cubicBezTo>
                <a:cubicBezTo>
                  <a:pt x="365260" y="2133071"/>
                  <a:pt x="374080" y="2134529"/>
                  <a:pt x="380419" y="2131359"/>
                </a:cubicBezTo>
                <a:cubicBezTo>
                  <a:pt x="387647" y="2127745"/>
                  <a:pt x="393362" y="2121526"/>
                  <a:pt x="400590" y="2117912"/>
                </a:cubicBezTo>
                <a:cubicBezTo>
                  <a:pt x="406929" y="2114742"/>
                  <a:pt x="414421" y="2114358"/>
                  <a:pt x="420760" y="2111188"/>
                </a:cubicBezTo>
                <a:cubicBezTo>
                  <a:pt x="472886" y="2085124"/>
                  <a:pt x="410411" y="2107914"/>
                  <a:pt x="461101" y="2091018"/>
                </a:cubicBezTo>
                <a:cubicBezTo>
                  <a:pt x="474548" y="2082053"/>
                  <a:pt x="492478" y="2077571"/>
                  <a:pt x="501443" y="2064124"/>
                </a:cubicBezTo>
                <a:lnTo>
                  <a:pt x="528337" y="2023783"/>
                </a:lnTo>
                <a:cubicBezTo>
                  <a:pt x="530578" y="2010336"/>
                  <a:pt x="535060" y="1997074"/>
                  <a:pt x="535060" y="1983441"/>
                </a:cubicBezTo>
                <a:cubicBezTo>
                  <a:pt x="535060" y="1948955"/>
                  <a:pt x="530184" y="1875272"/>
                  <a:pt x="508166" y="1842247"/>
                </a:cubicBezTo>
                <a:lnTo>
                  <a:pt x="494719" y="1822077"/>
                </a:lnTo>
                <a:lnTo>
                  <a:pt x="474548" y="1761565"/>
                </a:lnTo>
                <a:lnTo>
                  <a:pt x="467825" y="1741394"/>
                </a:lnTo>
                <a:cubicBezTo>
                  <a:pt x="473216" y="1698266"/>
                  <a:pt x="479799" y="1687180"/>
                  <a:pt x="467825" y="1647265"/>
                </a:cubicBezTo>
                <a:cubicBezTo>
                  <a:pt x="464945" y="1637665"/>
                  <a:pt x="461465" y="1627458"/>
                  <a:pt x="454378" y="1620371"/>
                </a:cubicBezTo>
                <a:cubicBezTo>
                  <a:pt x="447291" y="1613284"/>
                  <a:pt x="436186" y="1611897"/>
                  <a:pt x="427484" y="1606924"/>
                </a:cubicBezTo>
                <a:cubicBezTo>
                  <a:pt x="395611" y="1588711"/>
                  <a:pt x="417487" y="1598593"/>
                  <a:pt x="387143" y="1573306"/>
                </a:cubicBezTo>
                <a:cubicBezTo>
                  <a:pt x="380935" y="1568133"/>
                  <a:pt x="373696" y="1564341"/>
                  <a:pt x="366972" y="1559859"/>
                </a:cubicBezTo>
                <a:cubicBezTo>
                  <a:pt x="362490" y="1553135"/>
                  <a:pt x="358698" y="1545896"/>
                  <a:pt x="353525" y="1539688"/>
                </a:cubicBezTo>
                <a:cubicBezTo>
                  <a:pt x="347438" y="1532383"/>
                  <a:pt x="338628" y="1527430"/>
                  <a:pt x="333354" y="1519518"/>
                </a:cubicBezTo>
                <a:cubicBezTo>
                  <a:pt x="329423" y="1513621"/>
                  <a:pt x="328872" y="1506071"/>
                  <a:pt x="326631" y="1499347"/>
                </a:cubicBezTo>
                <a:cubicBezTo>
                  <a:pt x="328872" y="1470212"/>
                  <a:pt x="329730" y="1440937"/>
                  <a:pt x="333354" y="1411941"/>
                </a:cubicBezTo>
                <a:cubicBezTo>
                  <a:pt x="334233" y="1404909"/>
                  <a:pt x="340078" y="1398858"/>
                  <a:pt x="340078" y="1391771"/>
                </a:cubicBezTo>
                <a:cubicBezTo>
                  <a:pt x="340078" y="1385556"/>
                  <a:pt x="334910" y="1338335"/>
                  <a:pt x="326631" y="1324536"/>
                </a:cubicBezTo>
                <a:cubicBezTo>
                  <a:pt x="323370" y="1319100"/>
                  <a:pt x="317144" y="1316038"/>
                  <a:pt x="313184" y="1311088"/>
                </a:cubicBezTo>
                <a:cubicBezTo>
                  <a:pt x="308136" y="1304778"/>
                  <a:pt x="304910" y="1297126"/>
                  <a:pt x="299737" y="1290918"/>
                </a:cubicBezTo>
                <a:cubicBezTo>
                  <a:pt x="293650" y="1283613"/>
                  <a:pt x="285754" y="1277967"/>
                  <a:pt x="279566" y="1270747"/>
                </a:cubicBezTo>
                <a:cubicBezTo>
                  <a:pt x="272273" y="1262239"/>
                  <a:pt x="266570" y="1252461"/>
                  <a:pt x="259396" y="1243853"/>
                </a:cubicBezTo>
                <a:cubicBezTo>
                  <a:pt x="227455" y="1205524"/>
                  <a:pt x="265754" y="1260114"/>
                  <a:pt x="232501" y="1210236"/>
                </a:cubicBezTo>
                <a:cubicBezTo>
                  <a:pt x="230260" y="1203512"/>
                  <a:pt x="228947" y="1196404"/>
                  <a:pt x="225778" y="1190065"/>
                </a:cubicBezTo>
                <a:cubicBezTo>
                  <a:pt x="222164" y="1182837"/>
                  <a:pt x="215514" y="1177321"/>
                  <a:pt x="212331" y="1169894"/>
                </a:cubicBezTo>
                <a:cubicBezTo>
                  <a:pt x="208691" y="1161401"/>
                  <a:pt x="209247" y="1151493"/>
                  <a:pt x="205607" y="1143000"/>
                </a:cubicBezTo>
                <a:cubicBezTo>
                  <a:pt x="202331" y="1135356"/>
                  <a:pt x="174284" y="1098994"/>
                  <a:pt x="171990" y="1095936"/>
                </a:cubicBezTo>
                <a:cubicBezTo>
                  <a:pt x="169749" y="1089212"/>
                  <a:pt x="168436" y="1082104"/>
                  <a:pt x="165266" y="1075765"/>
                </a:cubicBezTo>
                <a:cubicBezTo>
                  <a:pt x="161652" y="1068537"/>
                  <a:pt x="152356" y="1063657"/>
                  <a:pt x="151819" y="1055594"/>
                </a:cubicBezTo>
                <a:cubicBezTo>
                  <a:pt x="147869" y="996338"/>
                  <a:pt x="156234" y="981842"/>
                  <a:pt x="171990" y="934571"/>
                </a:cubicBezTo>
                <a:cubicBezTo>
                  <a:pt x="171992" y="934566"/>
                  <a:pt x="185433" y="894235"/>
                  <a:pt x="185437" y="894230"/>
                </a:cubicBezTo>
                <a:lnTo>
                  <a:pt x="198884" y="874059"/>
                </a:lnTo>
                <a:cubicBezTo>
                  <a:pt x="201125" y="867335"/>
                  <a:pt x="203888" y="860764"/>
                  <a:pt x="205607" y="853888"/>
                </a:cubicBezTo>
                <a:lnTo>
                  <a:pt x="219054" y="800100"/>
                </a:lnTo>
                <a:cubicBezTo>
                  <a:pt x="216813" y="764241"/>
                  <a:pt x="216092" y="728255"/>
                  <a:pt x="212331" y="692524"/>
                </a:cubicBezTo>
                <a:cubicBezTo>
                  <a:pt x="209212" y="662890"/>
                  <a:pt x="189665" y="664868"/>
                  <a:pt x="178713" y="632012"/>
                </a:cubicBezTo>
                <a:cubicBezTo>
                  <a:pt x="154929" y="560659"/>
                  <a:pt x="162713" y="592349"/>
                  <a:pt x="151819" y="537883"/>
                </a:cubicBezTo>
                <a:cubicBezTo>
                  <a:pt x="156301" y="531159"/>
                  <a:pt x="163140" y="525508"/>
                  <a:pt x="165266" y="517712"/>
                </a:cubicBezTo>
                <a:cubicBezTo>
                  <a:pt x="170419" y="498819"/>
                  <a:pt x="177837" y="389814"/>
                  <a:pt x="178713" y="383241"/>
                </a:cubicBezTo>
                <a:cubicBezTo>
                  <a:pt x="179650" y="376216"/>
                  <a:pt x="183196" y="369794"/>
                  <a:pt x="185437" y="363071"/>
                </a:cubicBezTo>
                <a:cubicBezTo>
                  <a:pt x="187678" y="347383"/>
                  <a:pt x="190844" y="331799"/>
                  <a:pt x="192160" y="316006"/>
                </a:cubicBezTo>
                <a:cubicBezTo>
                  <a:pt x="195329" y="277972"/>
                  <a:pt x="195715" y="239740"/>
                  <a:pt x="198884" y="201706"/>
                </a:cubicBezTo>
                <a:cubicBezTo>
                  <a:pt x="200200" y="185913"/>
                  <a:pt x="202499" y="170181"/>
                  <a:pt x="205607" y="154641"/>
                </a:cubicBezTo>
                <a:cubicBezTo>
                  <a:pt x="208389" y="140733"/>
                  <a:pt x="219220" y="118507"/>
                  <a:pt x="225778" y="107577"/>
                </a:cubicBezTo>
                <a:cubicBezTo>
                  <a:pt x="252750" y="62623"/>
                  <a:pt x="239030" y="71784"/>
                  <a:pt x="272843" y="60512"/>
                </a:cubicBezTo>
                <a:cubicBezTo>
                  <a:pt x="279566" y="51547"/>
                  <a:pt x="285089" y="41542"/>
                  <a:pt x="293013" y="33618"/>
                </a:cubicBezTo>
                <a:cubicBezTo>
                  <a:pt x="312088" y="14543"/>
                  <a:pt x="315390" y="22705"/>
                  <a:pt x="340078" y="13447"/>
                </a:cubicBezTo>
                <a:cubicBezTo>
                  <a:pt x="349463" y="9928"/>
                  <a:pt x="358007" y="4482"/>
                  <a:pt x="366972" y="0"/>
                </a:cubicBezTo>
                <a:cubicBezTo>
                  <a:pt x="370554" y="895"/>
                  <a:pt x="408253" y="9591"/>
                  <a:pt x="414037" y="13447"/>
                </a:cubicBezTo>
                <a:cubicBezTo>
                  <a:pt x="434567" y="27134"/>
                  <a:pt x="433482" y="36073"/>
                  <a:pt x="447654" y="53788"/>
                </a:cubicBezTo>
                <a:cubicBezTo>
                  <a:pt x="451614" y="58738"/>
                  <a:pt x="456619" y="62753"/>
                  <a:pt x="461101" y="67236"/>
                </a:cubicBezTo>
                <a:cubicBezTo>
                  <a:pt x="465583" y="80683"/>
                  <a:pt x="464525" y="97554"/>
                  <a:pt x="474548" y="107577"/>
                </a:cubicBezTo>
                <a:cubicBezTo>
                  <a:pt x="499344" y="132372"/>
                  <a:pt x="502392" y="139816"/>
                  <a:pt x="528337" y="154641"/>
                </a:cubicBezTo>
                <a:cubicBezTo>
                  <a:pt x="537039" y="159614"/>
                  <a:pt x="546266" y="163606"/>
                  <a:pt x="555231" y="168088"/>
                </a:cubicBezTo>
                <a:cubicBezTo>
                  <a:pt x="603543" y="216403"/>
                  <a:pt x="521230" y="138698"/>
                  <a:pt x="595572" y="188259"/>
                </a:cubicBezTo>
                <a:cubicBezTo>
                  <a:pt x="656394" y="228807"/>
                  <a:pt x="563251" y="193175"/>
                  <a:pt x="629190" y="215153"/>
                </a:cubicBezTo>
                <a:cubicBezTo>
                  <a:pt x="633672" y="221877"/>
                  <a:pt x="636327" y="230276"/>
                  <a:pt x="642637" y="235324"/>
                </a:cubicBezTo>
                <a:cubicBezTo>
                  <a:pt x="648171" y="239751"/>
                  <a:pt x="656293" y="239255"/>
                  <a:pt x="662807" y="242047"/>
                </a:cubicBezTo>
                <a:cubicBezTo>
                  <a:pt x="672019" y="245995"/>
                  <a:pt x="680395" y="251772"/>
                  <a:pt x="689701" y="255494"/>
                </a:cubicBezTo>
                <a:cubicBezTo>
                  <a:pt x="702862" y="260758"/>
                  <a:pt x="730043" y="268941"/>
                  <a:pt x="730043" y="268941"/>
                </a:cubicBezTo>
                <a:cubicBezTo>
                  <a:pt x="762005" y="290250"/>
                  <a:pt x="742550" y="279834"/>
                  <a:pt x="790554" y="295836"/>
                </a:cubicBezTo>
                <a:lnTo>
                  <a:pt x="810725" y="302559"/>
                </a:lnTo>
                <a:cubicBezTo>
                  <a:pt x="824172" y="311524"/>
                  <a:pt x="835734" y="324342"/>
                  <a:pt x="851066" y="329453"/>
                </a:cubicBezTo>
                <a:cubicBezTo>
                  <a:pt x="867057" y="334784"/>
                  <a:pt x="881241" y="340085"/>
                  <a:pt x="898131" y="342900"/>
                </a:cubicBezTo>
                <a:cubicBezTo>
                  <a:pt x="915954" y="345871"/>
                  <a:pt x="933990" y="347383"/>
                  <a:pt x="951919" y="349624"/>
                </a:cubicBezTo>
                <a:lnTo>
                  <a:pt x="1012431" y="369794"/>
                </a:lnTo>
                <a:cubicBezTo>
                  <a:pt x="1019154" y="372035"/>
                  <a:pt x="1026704" y="372587"/>
                  <a:pt x="1032601" y="376518"/>
                </a:cubicBezTo>
                <a:cubicBezTo>
                  <a:pt x="1039325" y="381000"/>
                  <a:pt x="1045178" y="387203"/>
                  <a:pt x="1052772" y="389965"/>
                </a:cubicBezTo>
                <a:cubicBezTo>
                  <a:pt x="1070140" y="396281"/>
                  <a:pt x="1106560" y="403412"/>
                  <a:pt x="1106560" y="403412"/>
                </a:cubicBezTo>
                <a:cubicBezTo>
                  <a:pt x="1164368" y="441950"/>
                  <a:pt x="1091228" y="395746"/>
                  <a:pt x="1146901" y="423583"/>
                </a:cubicBezTo>
                <a:cubicBezTo>
                  <a:pt x="1173654" y="436960"/>
                  <a:pt x="1164737" y="444133"/>
                  <a:pt x="1200690" y="450477"/>
                </a:cubicBezTo>
                <a:cubicBezTo>
                  <a:pt x="1227267" y="455167"/>
                  <a:pt x="1254478" y="454959"/>
                  <a:pt x="1281372" y="457200"/>
                </a:cubicBezTo>
                <a:cubicBezTo>
                  <a:pt x="1290337" y="459441"/>
                  <a:pt x="1299381" y="461385"/>
                  <a:pt x="1308266" y="463924"/>
                </a:cubicBezTo>
                <a:cubicBezTo>
                  <a:pt x="1315081" y="465871"/>
                  <a:pt x="1321404" y="469768"/>
                  <a:pt x="1328437" y="470647"/>
                </a:cubicBezTo>
                <a:cubicBezTo>
                  <a:pt x="1357433" y="474271"/>
                  <a:pt x="1386708" y="475130"/>
                  <a:pt x="1415843" y="477371"/>
                </a:cubicBezTo>
                <a:cubicBezTo>
                  <a:pt x="1427049" y="481853"/>
                  <a:pt x="1438160" y="486580"/>
                  <a:pt x="1449460" y="490818"/>
                </a:cubicBezTo>
                <a:cubicBezTo>
                  <a:pt x="1456096" y="493306"/>
                  <a:pt x="1463734" y="493610"/>
                  <a:pt x="1469631" y="497541"/>
                </a:cubicBezTo>
                <a:cubicBezTo>
                  <a:pt x="1519999" y="531120"/>
                  <a:pt x="1462007" y="508447"/>
                  <a:pt x="1509972" y="524436"/>
                </a:cubicBezTo>
                <a:cubicBezTo>
                  <a:pt x="1516696" y="531159"/>
                  <a:pt x="1522838" y="538519"/>
                  <a:pt x="1530143" y="544606"/>
                </a:cubicBezTo>
                <a:cubicBezTo>
                  <a:pt x="1550081" y="561221"/>
                  <a:pt x="1553717" y="557406"/>
                  <a:pt x="1577207" y="571500"/>
                </a:cubicBezTo>
                <a:cubicBezTo>
                  <a:pt x="1591065" y="579815"/>
                  <a:pt x="1606120" y="586967"/>
                  <a:pt x="1617548" y="598394"/>
                </a:cubicBezTo>
                <a:cubicBezTo>
                  <a:pt x="1622031" y="602876"/>
                  <a:pt x="1625326" y="609006"/>
                  <a:pt x="1630996" y="611841"/>
                </a:cubicBezTo>
                <a:cubicBezTo>
                  <a:pt x="1643674" y="618180"/>
                  <a:pt x="1657890" y="620806"/>
                  <a:pt x="1671337" y="625288"/>
                </a:cubicBezTo>
                <a:lnTo>
                  <a:pt x="1711678" y="638736"/>
                </a:lnTo>
                <a:cubicBezTo>
                  <a:pt x="1711682" y="638737"/>
                  <a:pt x="1752016" y="652181"/>
                  <a:pt x="1752019" y="652183"/>
                </a:cubicBezTo>
                <a:cubicBezTo>
                  <a:pt x="1758743" y="656665"/>
                  <a:pt x="1764806" y="662348"/>
                  <a:pt x="1772190" y="665630"/>
                </a:cubicBezTo>
                <a:cubicBezTo>
                  <a:pt x="1785143" y="671387"/>
                  <a:pt x="1799084" y="674595"/>
                  <a:pt x="1812531" y="679077"/>
                </a:cubicBezTo>
                <a:cubicBezTo>
                  <a:pt x="1819254" y="681318"/>
                  <a:pt x="1825752" y="684410"/>
                  <a:pt x="1832701" y="685800"/>
                </a:cubicBezTo>
                <a:cubicBezTo>
                  <a:pt x="1843907" y="688041"/>
                  <a:pt x="1855163" y="690045"/>
                  <a:pt x="1866319" y="692524"/>
                </a:cubicBezTo>
                <a:cubicBezTo>
                  <a:pt x="1875339" y="694529"/>
                  <a:pt x="1884362" y="696592"/>
                  <a:pt x="1893213" y="699247"/>
                </a:cubicBezTo>
                <a:cubicBezTo>
                  <a:pt x="1906790" y="703320"/>
                  <a:pt x="1933554" y="712694"/>
                  <a:pt x="1933554" y="712694"/>
                </a:cubicBezTo>
                <a:cubicBezTo>
                  <a:pt x="1972317" y="738536"/>
                  <a:pt x="1934924" y="716163"/>
                  <a:pt x="1973896" y="732865"/>
                </a:cubicBezTo>
                <a:cubicBezTo>
                  <a:pt x="1983108" y="736813"/>
                  <a:pt x="1991282" y="743142"/>
                  <a:pt x="2000790" y="746312"/>
                </a:cubicBezTo>
                <a:cubicBezTo>
                  <a:pt x="2011631" y="749926"/>
                  <a:pt x="2023201" y="750795"/>
                  <a:pt x="2034407" y="753036"/>
                </a:cubicBezTo>
                <a:lnTo>
                  <a:pt x="2054578" y="813547"/>
                </a:lnTo>
                <a:lnTo>
                  <a:pt x="2061301" y="833718"/>
                </a:lnTo>
                <a:cubicBezTo>
                  <a:pt x="2059798" y="851750"/>
                  <a:pt x="2061587" y="907106"/>
                  <a:pt x="2047854" y="934571"/>
                </a:cubicBezTo>
                <a:cubicBezTo>
                  <a:pt x="2044240" y="941798"/>
                  <a:pt x="2038889" y="948018"/>
                  <a:pt x="2034407" y="954741"/>
                </a:cubicBezTo>
                <a:cubicBezTo>
                  <a:pt x="2036648" y="963706"/>
                  <a:pt x="2038592" y="972751"/>
                  <a:pt x="2041131" y="981636"/>
                </a:cubicBezTo>
                <a:cubicBezTo>
                  <a:pt x="2043078" y="988450"/>
                  <a:pt x="2045989" y="994969"/>
                  <a:pt x="2047854" y="1001806"/>
                </a:cubicBezTo>
                <a:cubicBezTo>
                  <a:pt x="2052717" y="1019636"/>
                  <a:pt x="2061301" y="1055594"/>
                  <a:pt x="2061301" y="1055594"/>
                </a:cubicBezTo>
                <a:cubicBezTo>
                  <a:pt x="2057693" y="1073637"/>
                  <a:pt x="2050881" y="1114928"/>
                  <a:pt x="2041131" y="1129553"/>
                </a:cubicBezTo>
                <a:lnTo>
                  <a:pt x="2014237" y="1169894"/>
                </a:lnTo>
                <a:cubicBezTo>
                  <a:pt x="2009755" y="1176618"/>
                  <a:pt x="2007514" y="1185583"/>
                  <a:pt x="2000790" y="1190065"/>
                </a:cubicBezTo>
                <a:cubicBezTo>
                  <a:pt x="1994066" y="1194547"/>
                  <a:pt x="1986827" y="1198339"/>
                  <a:pt x="1980619" y="1203512"/>
                </a:cubicBezTo>
                <a:cubicBezTo>
                  <a:pt x="1961206" y="1219689"/>
                  <a:pt x="1960223" y="1224021"/>
                  <a:pt x="1947001" y="1243853"/>
                </a:cubicBezTo>
                <a:cubicBezTo>
                  <a:pt x="1945834" y="1252020"/>
                  <a:pt x="1942357" y="1296417"/>
                  <a:pt x="1933554" y="1311088"/>
                </a:cubicBezTo>
                <a:cubicBezTo>
                  <a:pt x="1930292" y="1316524"/>
                  <a:pt x="1924067" y="1319586"/>
                  <a:pt x="1920107" y="1324536"/>
                </a:cubicBezTo>
                <a:cubicBezTo>
                  <a:pt x="1915059" y="1330846"/>
                  <a:pt x="1911142" y="1337983"/>
                  <a:pt x="1906660" y="1344706"/>
                </a:cubicBezTo>
                <a:cubicBezTo>
                  <a:pt x="1906728" y="1345115"/>
                  <a:pt x="1913139" y="1396508"/>
                  <a:pt x="1920107" y="1405218"/>
                </a:cubicBezTo>
                <a:cubicBezTo>
                  <a:pt x="1925155" y="1411528"/>
                  <a:pt x="1933554" y="1414183"/>
                  <a:pt x="1940278" y="1418665"/>
                </a:cubicBezTo>
                <a:cubicBezTo>
                  <a:pt x="1944760" y="1425389"/>
                  <a:pt x="1947415" y="1433788"/>
                  <a:pt x="1953725" y="1438836"/>
                </a:cubicBezTo>
                <a:cubicBezTo>
                  <a:pt x="1959259" y="1443263"/>
                  <a:pt x="1967557" y="1442390"/>
                  <a:pt x="1973896" y="1445559"/>
                </a:cubicBezTo>
                <a:cubicBezTo>
                  <a:pt x="2022423" y="1469822"/>
                  <a:pt x="1962010" y="1448873"/>
                  <a:pt x="2020960" y="1472453"/>
                </a:cubicBezTo>
                <a:cubicBezTo>
                  <a:pt x="2034121" y="1477717"/>
                  <a:pt x="2061301" y="1485900"/>
                  <a:pt x="2061301" y="1485900"/>
                </a:cubicBezTo>
                <a:cubicBezTo>
                  <a:pt x="2074748" y="1494865"/>
                  <a:pt x="2090215" y="1501366"/>
                  <a:pt x="2101643" y="1512794"/>
                </a:cubicBezTo>
                <a:cubicBezTo>
                  <a:pt x="2127527" y="1538679"/>
                  <a:pt x="2113901" y="1527691"/>
                  <a:pt x="2141984" y="1546412"/>
                </a:cubicBezTo>
                <a:cubicBezTo>
                  <a:pt x="2146466" y="1553136"/>
                  <a:pt x="2154894" y="1558520"/>
                  <a:pt x="2155431" y="1566583"/>
                </a:cubicBezTo>
                <a:cubicBezTo>
                  <a:pt x="2156468" y="1582138"/>
                  <a:pt x="2161152" y="1646722"/>
                  <a:pt x="2135260" y="1667436"/>
                </a:cubicBezTo>
                <a:cubicBezTo>
                  <a:pt x="2130877" y="1670942"/>
                  <a:pt x="2089950" y="1680445"/>
                  <a:pt x="2088196" y="1680883"/>
                </a:cubicBezTo>
                <a:cubicBezTo>
                  <a:pt x="2083713" y="1685365"/>
                  <a:pt x="2079698" y="1690370"/>
                  <a:pt x="2074748" y="1694330"/>
                </a:cubicBezTo>
                <a:cubicBezTo>
                  <a:pt x="2068438" y="1699378"/>
                  <a:pt x="2059899" y="1701696"/>
                  <a:pt x="2054578" y="1707777"/>
                </a:cubicBezTo>
                <a:cubicBezTo>
                  <a:pt x="2043936" y="1719940"/>
                  <a:pt x="2027684" y="1748118"/>
                  <a:pt x="2027684" y="1748118"/>
                </a:cubicBezTo>
                <a:cubicBezTo>
                  <a:pt x="2032166" y="1763806"/>
                  <a:pt x="2037931" y="1779184"/>
                  <a:pt x="2041131" y="1795183"/>
                </a:cubicBezTo>
                <a:cubicBezTo>
                  <a:pt x="2041662" y="1797838"/>
                  <a:pt x="2044913" y="1854644"/>
                  <a:pt x="2054578" y="1869141"/>
                </a:cubicBezTo>
                <a:cubicBezTo>
                  <a:pt x="2073697" y="1897819"/>
                  <a:pt x="2070247" y="1883700"/>
                  <a:pt x="2094919" y="1896036"/>
                </a:cubicBezTo>
                <a:cubicBezTo>
                  <a:pt x="2102147" y="1899650"/>
                  <a:pt x="2107706" y="1906201"/>
                  <a:pt x="2115090" y="1909483"/>
                </a:cubicBezTo>
                <a:cubicBezTo>
                  <a:pt x="2128043" y="1915240"/>
                  <a:pt x="2155431" y="1922930"/>
                  <a:pt x="2155431" y="1922930"/>
                </a:cubicBezTo>
                <a:cubicBezTo>
                  <a:pt x="2162154" y="1929653"/>
                  <a:pt x="2167538" y="1938061"/>
                  <a:pt x="2175601" y="1943100"/>
                </a:cubicBezTo>
                <a:cubicBezTo>
                  <a:pt x="2199159" y="1957823"/>
                  <a:pt x="2222974" y="1958840"/>
                  <a:pt x="2249560" y="1963271"/>
                </a:cubicBezTo>
                <a:cubicBezTo>
                  <a:pt x="2286356" y="1987801"/>
                  <a:pt x="2254987" y="1971079"/>
                  <a:pt x="2316796" y="1983441"/>
                </a:cubicBezTo>
                <a:cubicBezTo>
                  <a:pt x="2323745" y="1984831"/>
                  <a:pt x="2330152" y="1988218"/>
                  <a:pt x="2336966" y="1990165"/>
                </a:cubicBezTo>
                <a:cubicBezTo>
                  <a:pt x="2345851" y="1992704"/>
                  <a:pt x="2355094" y="1993966"/>
                  <a:pt x="2363860" y="1996888"/>
                </a:cubicBezTo>
                <a:cubicBezTo>
                  <a:pt x="2375310" y="2000705"/>
                  <a:pt x="2386177" y="2006098"/>
                  <a:pt x="2397478" y="2010336"/>
                </a:cubicBezTo>
                <a:cubicBezTo>
                  <a:pt x="2404114" y="2012824"/>
                  <a:pt x="2410925" y="2014818"/>
                  <a:pt x="2417648" y="2017059"/>
                </a:cubicBezTo>
                <a:cubicBezTo>
                  <a:pt x="2424372" y="2021541"/>
                  <a:pt x="2432105" y="2024792"/>
                  <a:pt x="2437819" y="2030506"/>
                </a:cubicBezTo>
                <a:cubicBezTo>
                  <a:pt x="2449604" y="2042291"/>
                  <a:pt x="2453616" y="2055538"/>
                  <a:pt x="2457990" y="2070847"/>
                </a:cubicBezTo>
                <a:cubicBezTo>
                  <a:pt x="2460529" y="2079732"/>
                  <a:pt x="2461073" y="2089248"/>
                  <a:pt x="2464713" y="2097741"/>
                </a:cubicBezTo>
                <a:cubicBezTo>
                  <a:pt x="2467896" y="2105168"/>
                  <a:pt x="2473678" y="2111188"/>
                  <a:pt x="2478160" y="2117912"/>
                </a:cubicBezTo>
                <a:cubicBezTo>
                  <a:pt x="2480754" y="2128289"/>
                  <a:pt x="2491607" y="2169883"/>
                  <a:pt x="2491607" y="2178424"/>
                </a:cubicBezTo>
                <a:cubicBezTo>
                  <a:pt x="2491607" y="2195791"/>
                  <a:pt x="2484045" y="2232766"/>
                  <a:pt x="2478160" y="2252383"/>
                </a:cubicBezTo>
                <a:cubicBezTo>
                  <a:pt x="2474087" y="2265960"/>
                  <a:pt x="2474736" y="2282701"/>
                  <a:pt x="2464713" y="2292724"/>
                </a:cubicBezTo>
                <a:lnTo>
                  <a:pt x="2444543" y="2312894"/>
                </a:lnTo>
                <a:cubicBezTo>
                  <a:pt x="2442302" y="2319618"/>
                  <a:pt x="2439766" y="2326250"/>
                  <a:pt x="2437819" y="2333065"/>
                </a:cubicBezTo>
                <a:cubicBezTo>
                  <a:pt x="2435280" y="2341950"/>
                  <a:pt x="2435229" y="2351694"/>
                  <a:pt x="2431096" y="2359959"/>
                </a:cubicBezTo>
                <a:cubicBezTo>
                  <a:pt x="2426307" y="2369538"/>
                  <a:pt x="2404602" y="2382104"/>
                  <a:pt x="2397478" y="2386853"/>
                </a:cubicBezTo>
                <a:cubicBezTo>
                  <a:pt x="2365942" y="2434158"/>
                  <a:pt x="2408571" y="2380514"/>
                  <a:pt x="2350413" y="2413747"/>
                </a:cubicBezTo>
                <a:cubicBezTo>
                  <a:pt x="2343397" y="2417756"/>
                  <a:pt x="2342680" y="2428204"/>
                  <a:pt x="2336966" y="2433918"/>
                </a:cubicBezTo>
                <a:cubicBezTo>
                  <a:pt x="2331252" y="2439632"/>
                  <a:pt x="2323519" y="2442883"/>
                  <a:pt x="2316796" y="2447365"/>
                </a:cubicBezTo>
                <a:cubicBezTo>
                  <a:pt x="2312313" y="2460812"/>
                  <a:pt x="2305811" y="2473747"/>
                  <a:pt x="2303348" y="2487706"/>
                </a:cubicBezTo>
                <a:cubicBezTo>
                  <a:pt x="2296625" y="2525806"/>
                  <a:pt x="2304638" y="2569815"/>
                  <a:pt x="2283178" y="2602006"/>
                </a:cubicBezTo>
                <a:cubicBezTo>
                  <a:pt x="2278696" y="2608730"/>
                  <a:pt x="2276455" y="2617695"/>
                  <a:pt x="2269731" y="2622177"/>
                </a:cubicBezTo>
                <a:cubicBezTo>
                  <a:pt x="2262042" y="2627303"/>
                  <a:pt x="2251802" y="2626659"/>
                  <a:pt x="2242837" y="2628900"/>
                </a:cubicBezTo>
                <a:cubicBezTo>
                  <a:pt x="2185029" y="2667438"/>
                  <a:pt x="2258169" y="2621234"/>
                  <a:pt x="2202496" y="2649071"/>
                </a:cubicBezTo>
                <a:cubicBezTo>
                  <a:pt x="2195268" y="2652685"/>
                  <a:pt x="2189891" y="2659681"/>
                  <a:pt x="2182325" y="2662518"/>
                </a:cubicBezTo>
                <a:cubicBezTo>
                  <a:pt x="2171625" y="2666530"/>
                  <a:pt x="2159732" y="2666234"/>
                  <a:pt x="2148707" y="2669241"/>
                </a:cubicBezTo>
                <a:cubicBezTo>
                  <a:pt x="2135032" y="2672970"/>
                  <a:pt x="2121943" y="2678615"/>
                  <a:pt x="2108366" y="2682688"/>
                </a:cubicBezTo>
                <a:cubicBezTo>
                  <a:pt x="2099515" y="2685343"/>
                  <a:pt x="2090437" y="2687171"/>
                  <a:pt x="2081472" y="2689412"/>
                </a:cubicBezTo>
                <a:cubicBezTo>
                  <a:pt x="2049506" y="2710722"/>
                  <a:pt x="2068969" y="2700303"/>
                  <a:pt x="2020960" y="2716306"/>
                </a:cubicBezTo>
                <a:lnTo>
                  <a:pt x="2000790" y="2723030"/>
                </a:lnTo>
                <a:lnTo>
                  <a:pt x="1980619" y="2729753"/>
                </a:lnTo>
                <a:cubicBezTo>
                  <a:pt x="1971654" y="2743200"/>
                  <a:pt x="1956895" y="2754247"/>
                  <a:pt x="1953725" y="2770094"/>
                </a:cubicBezTo>
                <a:cubicBezTo>
                  <a:pt x="1951863" y="2779403"/>
                  <a:pt x="1946737" y="2812256"/>
                  <a:pt x="1940278" y="2823883"/>
                </a:cubicBezTo>
                <a:cubicBezTo>
                  <a:pt x="1932430" y="2838011"/>
                  <a:pt x="1926831" y="2855259"/>
                  <a:pt x="1913384" y="2864224"/>
                </a:cubicBezTo>
                <a:cubicBezTo>
                  <a:pt x="1893551" y="2877446"/>
                  <a:pt x="1889220" y="2878428"/>
                  <a:pt x="1873043" y="2897841"/>
                </a:cubicBezTo>
                <a:cubicBezTo>
                  <a:pt x="1867870" y="2904049"/>
                  <a:pt x="1866320" y="2913530"/>
                  <a:pt x="1859596" y="2918012"/>
                </a:cubicBezTo>
                <a:cubicBezTo>
                  <a:pt x="1851907" y="2923138"/>
                  <a:pt x="1841354" y="2921491"/>
                  <a:pt x="1832701" y="2924736"/>
                </a:cubicBezTo>
                <a:cubicBezTo>
                  <a:pt x="1823316" y="2928255"/>
                  <a:pt x="1814772" y="2933701"/>
                  <a:pt x="1805807" y="2938183"/>
                </a:cubicBezTo>
                <a:cubicBezTo>
                  <a:pt x="1801325" y="2944906"/>
                  <a:pt x="1799587" y="2954739"/>
                  <a:pt x="1792360" y="2958353"/>
                </a:cubicBezTo>
                <a:cubicBezTo>
                  <a:pt x="1775830" y="2966618"/>
                  <a:pt x="1756342" y="2966723"/>
                  <a:pt x="1738572" y="2971800"/>
                </a:cubicBezTo>
                <a:cubicBezTo>
                  <a:pt x="1724943" y="2975694"/>
                  <a:pt x="1711982" y="2981809"/>
                  <a:pt x="1698231" y="2985247"/>
                </a:cubicBezTo>
                <a:cubicBezTo>
                  <a:pt x="1685006" y="2988553"/>
                  <a:pt x="1671115" y="2988665"/>
                  <a:pt x="1657890" y="2991971"/>
                </a:cubicBezTo>
                <a:cubicBezTo>
                  <a:pt x="1488245" y="3034383"/>
                  <a:pt x="1731054" y="2978741"/>
                  <a:pt x="1583931" y="3018865"/>
                </a:cubicBezTo>
                <a:cubicBezTo>
                  <a:pt x="1570779" y="3022452"/>
                  <a:pt x="1557003" y="3023149"/>
                  <a:pt x="1543590" y="3025588"/>
                </a:cubicBezTo>
                <a:cubicBezTo>
                  <a:pt x="1532346" y="3027632"/>
                  <a:pt x="1521387" y="3031768"/>
                  <a:pt x="1509972" y="3032312"/>
                </a:cubicBezTo>
                <a:cubicBezTo>
                  <a:pt x="1427112" y="3036258"/>
                  <a:pt x="1344125" y="3036795"/>
                  <a:pt x="1261201" y="3039036"/>
                </a:cubicBezTo>
                <a:cubicBezTo>
                  <a:pt x="1247754" y="3043518"/>
                  <a:pt x="1234759" y="3049703"/>
                  <a:pt x="1220860" y="3052483"/>
                </a:cubicBezTo>
                <a:cubicBezTo>
                  <a:pt x="1081755" y="3080302"/>
                  <a:pt x="929507" y="3052483"/>
                  <a:pt x="871237" y="3052483"/>
                </a:cubicBezTo>
                <a:close/>
              </a:path>
            </a:pathLst>
          </a:custGeom>
          <a:solidFill>
            <a:srgbClr val="92D050">
              <a:alpha val="20000"/>
            </a:srgbClr>
          </a:solidFill>
          <a:ln w="9525" algn="ctr">
            <a:noFill/>
            <a:miter lim="800000"/>
            <a:headEnd/>
            <a:tailEnd/>
          </a:ln>
          <a:effectLst>
            <a:outerShdw dist="23000" dir="5400000" rotWithShape="0">
              <a:srgbClr val="000000">
                <a:alpha val="34999"/>
              </a:srgbClr>
            </a:outerShdw>
          </a:effectLst>
        </p:spPr>
        <p:txBody>
          <a:bodyPr anchor="ctr"/>
          <a:lstStyle/>
          <a:p>
            <a:pPr algn="ctr" fontAlgn="auto">
              <a:spcBef>
                <a:spcPts val="0"/>
              </a:spcBef>
              <a:spcAft>
                <a:spcPts val="0"/>
              </a:spcAft>
              <a:defRPr/>
            </a:pPr>
            <a:endParaRPr lang="it-IT">
              <a:solidFill>
                <a:schemeClr val="lt1"/>
              </a:solidFill>
              <a:latin typeface="+mn-lt"/>
              <a:cs typeface="+mn-cs"/>
            </a:endParaRPr>
          </a:p>
        </p:txBody>
      </p:sp>
      <p:sp>
        <p:nvSpPr>
          <p:cNvPr id="39" name="Figura a mano libera 38"/>
          <p:cNvSpPr/>
          <p:nvPr/>
        </p:nvSpPr>
        <p:spPr>
          <a:xfrm>
            <a:off x="2266950" y="623888"/>
            <a:ext cx="3100388" cy="2754312"/>
          </a:xfrm>
          <a:custGeom>
            <a:avLst/>
            <a:gdLst>
              <a:gd name="connsiteX0" fmla="*/ 1680882 w 3100902"/>
              <a:gd name="connsiteY0" fmla="*/ 212863 h 2754357"/>
              <a:gd name="connsiteX1" fmla="*/ 1680882 w 3100902"/>
              <a:gd name="connsiteY1" fmla="*/ 212863 h 2754357"/>
              <a:gd name="connsiteX2" fmla="*/ 1721223 w 3100902"/>
              <a:gd name="connsiteY2" fmla="*/ 159075 h 2754357"/>
              <a:gd name="connsiteX3" fmla="*/ 1727947 w 3100902"/>
              <a:gd name="connsiteY3" fmla="*/ 138904 h 2754357"/>
              <a:gd name="connsiteX4" fmla="*/ 1781735 w 3100902"/>
              <a:gd name="connsiteY4" fmla="*/ 91840 h 2754357"/>
              <a:gd name="connsiteX5" fmla="*/ 1848970 w 3100902"/>
              <a:gd name="connsiteY5" fmla="*/ 71669 h 2754357"/>
              <a:gd name="connsiteX6" fmla="*/ 2023782 w 3100902"/>
              <a:gd name="connsiteY6" fmla="*/ 64945 h 2754357"/>
              <a:gd name="connsiteX7" fmla="*/ 2077570 w 3100902"/>
              <a:gd name="connsiteY7" fmla="*/ 51498 h 2754357"/>
              <a:gd name="connsiteX8" fmla="*/ 2144806 w 3100902"/>
              <a:gd name="connsiteY8" fmla="*/ 38051 h 2754357"/>
              <a:gd name="connsiteX9" fmla="*/ 2333065 w 3100902"/>
              <a:gd name="connsiteY9" fmla="*/ 44775 h 2754357"/>
              <a:gd name="connsiteX10" fmla="*/ 2380129 w 3100902"/>
              <a:gd name="connsiteY10" fmla="*/ 51498 h 2754357"/>
              <a:gd name="connsiteX11" fmla="*/ 2454088 w 3100902"/>
              <a:gd name="connsiteY11" fmla="*/ 44775 h 2754357"/>
              <a:gd name="connsiteX12" fmla="*/ 2528047 w 3100902"/>
              <a:gd name="connsiteY12" fmla="*/ 24604 h 2754357"/>
              <a:gd name="connsiteX13" fmla="*/ 2568388 w 3100902"/>
              <a:gd name="connsiteY13" fmla="*/ 17881 h 2754357"/>
              <a:gd name="connsiteX14" fmla="*/ 2588559 w 3100902"/>
              <a:gd name="connsiteY14" fmla="*/ 4434 h 2754357"/>
              <a:gd name="connsiteX15" fmla="*/ 2763370 w 3100902"/>
              <a:gd name="connsiteY15" fmla="*/ 17881 h 2754357"/>
              <a:gd name="connsiteX16" fmla="*/ 2803712 w 3100902"/>
              <a:gd name="connsiteY16" fmla="*/ 44775 h 2754357"/>
              <a:gd name="connsiteX17" fmla="*/ 2830606 w 3100902"/>
              <a:gd name="connsiteY17" fmla="*/ 51498 h 2754357"/>
              <a:gd name="connsiteX18" fmla="*/ 2877670 w 3100902"/>
              <a:gd name="connsiteY18" fmla="*/ 64945 h 2754357"/>
              <a:gd name="connsiteX19" fmla="*/ 3045759 w 3100902"/>
              <a:gd name="connsiteY19" fmla="*/ 71669 h 2754357"/>
              <a:gd name="connsiteX20" fmla="*/ 3065929 w 3100902"/>
              <a:gd name="connsiteY20" fmla="*/ 85116 h 2754357"/>
              <a:gd name="connsiteX21" fmla="*/ 3072653 w 3100902"/>
              <a:gd name="connsiteY21" fmla="*/ 219587 h 2754357"/>
              <a:gd name="connsiteX22" fmla="*/ 3045759 w 3100902"/>
              <a:gd name="connsiteY22" fmla="*/ 280098 h 2754357"/>
              <a:gd name="connsiteX23" fmla="*/ 3032312 w 3100902"/>
              <a:gd name="connsiteY23" fmla="*/ 320440 h 2754357"/>
              <a:gd name="connsiteX24" fmla="*/ 3018865 w 3100902"/>
              <a:gd name="connsiteY24" fmla="*/ 347334 h 2754357"/>
              <a:gd name="connsiteX25" fmla="*/ 3005417 w 3100902"/>
              <a:gd name="connsiteY25" fmla="*/ 401122 h 2754357"/>
              <a:gd name="connsiteX26" fmla="*/ 2991970 w 3100902"/>
              <a:gd name="connsiteY26" fmla="*/ 441463 h 2754357"/>
              <a:gd name="connsiteX27" fmla="*/ 2985247 w 3100902"/>
              <a:gd name="connsiteY27" fmla="*/ 488528 h 2754357"/>
              <a:gd name="connsiteX28" fmla="*/ 2958353 w 3100902"/>
              <a:gd name="connsiteY28" fmla="*/ 569210 h 2754357"/>
              <a:gd name="connsiteX29" fmla="*/ 2938182 w 3100902"/>
              <a:gd name="connsiteY29" fmla="*/ 582657 h 2754357"/>
              <a:gd name="connsiteX30" fmla="*/ 2918012 w 3100902"/>
              <a:gd name="connsiteY30" fmla="*/ 609551 h 2754357"/>
              <a:gd name="connsiteX31" fmla="*/ 2877670 w 3100902"/>
              <a:gd name="connsiteY31" fmla="*/ 636445 h 2754357"/>
              <a:gd name="connsiteX32" fmla="*/ 2857500 w 3100902"/>
              <a:gd name="connsiteY32" fmla="*/ 656616 h 2754357"/>
              <a:gd name="connsiteX33" fmla="*/ 2837329 w 3100902"/>
              <a:gd name="connsiteY33" fmla="*/ 670063 h 2754357"/>
              <a:gd name="connsiteX34" fmla="*/ 2796988 w 3100902"/>
              <a:gd name="connsiteY34" fmla="*/ 710404 h 2754357"/>
              <a:gd name="connsiteX35" fmla="*/ 2790265 w 3100902"/>
              <a:gd name="connsiteY35" fmla="*/ 730575 h 2754357"/>
              <a:gd name="connsiteX36" fmla="*/ 2770094 w 3100902"/>
              <a:gd name="connsiteY36" fmla="*/ 737298 h 2754357"/>
              <a:gd name="connsiteX37" fmla="*/ 2763370 w 3100902"/>
              <a:gd name="connsiteY37" fmla="*/ 764192 h 2754357"/>
              <a:gd name="connsiteX38" fmla="*/ 2749923 w 3100902"/>
              <a:gd name="connsiteY38" fmla="*/ 777640 h 2754357"/>
              <a:gd name="connsiteX39" fmla="*/ 2723029 w 3100902"/>
              <a:gd name="connsiteY39" fmla="*/ 838151 h 2754357"/>
              <a:gd name="connsiteX40" fmla="*/ 2682688 w 3100902"/>
              <a:gd name="connsiteY40" fmla="*/ 871769 h 2754357"/>
              <a:gd name="connsiteX41" fmla="*/ 2649070 w 3100902"/>
              <a:gd name="connsiteY41" fmla="*/ 905387 h 2754357"/>
              <a:gd name="connsiteX42" fmla="*/ 2635623 w 3100902"/>
              <a:gd name="connsiteY42" fmla="*/ 925557 h 2754357"/>
              <a:gd name="connsiteX43" fmla="*/ 2615453 w 3100902"/>
              <a:gd name="connsiteY43" fmla="*/ 945728 h 2754357"/>
              <a:gd name="connsiteX44" fmla="*/ 2588559 w 3100902"/>
              <a:gd name="connsiteY44" fmla="*/ 979345 h 2754357"/>
              <a:gd name="connsiteX45" fmla="*/ 2568388 w 3100902"/>
              <a:gd name="connsiteY45" fmla="*/ 1019687 h 2754357"/>
              <a:gd name="connsiteX46" fmla="*/ 2554941 w 3100902"/>
              <a:gd name="connsiteY46" fmla="*/ 1039857 h 2754357"/>
              <a:gd name="connsiteX47" fmla="*/ 2534770 w 3100902"/>
              <a:gd name="connsiteY47" fmla="*/ 1080198 h 2754357"/>
              <a:gd name="connsiteX48" fmla="*/ 2494429 w 3100902"/>
              <a:gd name="connsiteY48" fmla="*/ 1113816 h 2754357"/>
              <a:gd name="connsiteX49" fmla="*/ 2480982 w 3100902"/>
              <a:gd name="connsiteY49" fmla="*/ 1133987 h 2754357"/>
              <a:gd name="connsiteX50" fmla="*/ 2433917 w 3100902"/>
              <a:gd name="connsiteY50" fmla="*/ 1154157 h 2754357"/>
              <a:gd name="connsiteX51" fmla="*/ 2393576 w 3100902"/>
              <a:gd name="connsiteY51" fmla="*/ 1187775 h 2754357"/>
              <a:gd name="connsiteX52" fmla="*/ 2373406 w 3100902"/>
              <a:gd name="connsiteY52" fmla="*/ 1194498 h 2754357"/>
              <a:gd name="connsiteX53" fmla="*/ 2339788 w 3100902"/>
              <a:gd name="connsiteY53" fmla="*/ 1255010 h 2754357"/>
              <a:gd name="connsiteX54" fmla="*/ 2333065 w 3100902"/>
              <a:gd name="connsiteY54" fmla="*/ 1288628 h 2754357"/>
              <a:gd name="connsiteX55" fmla="*/ 2339788 w 3100902"/>
              <a:gd name="connsiteY55" fmla="*/ 1591187 h 2754357"/>
              <a:gd name="connsiteX56" fmla="*/ 2353235 w 3100902"/>
              <a:gd name="connsiteY56" fmla="*/ 1624804 h 2754357"/>
              <a:gd name="connsiteX57" fmla="*/ 2359959 w 3100902"/>
              <a:gd name="connsiteY57" fmla="*/ 1658422 h 2754357"/>
              <a:gd name="connsiteX58" fmla="*/ 2346512 w 3100902"/>
              <a:gd name="connsiteY58" fmla="*/ 1752551 h 2754357"/>
              <a:gd name="connsiteX59" fmla="*/ 2333065 w 3100902"/>
              <a:gd name="connsiteY59" fmla="*/ 1799616 h 2754357"/>
              <a:gd name="connsiteX60" fmla="*/ 2319617 w 3100902"/>
              <a:gd name="connsiteY60" fmla="*/ 1813063 h 2754357"/>
              <a:gd name="connsiteX61" fmla="*/ 2299447 w 3100902"/>
              <a:gd name="connsiteY61" fmla="*/ 1860128 h 2754357"/>
              <a:gd name="connsiteX62" fmla="*/ 2292723 w 3100902"/>
              <a:gd name="connsiteY62" fmla="*/ 1880298 h 2754357"/>
              <a:gd name="connsiteX63" fmla="*/ 2265829 w 3100902"/>
              <a:gd name="connsiteY63" fmla="*/ 1920640 h 2754357"/>
              <a:gd name="connsiteX64" fmla="*/ 2252382 w 3100902"/>
              <a:gd name="connsiteY64" fmla="*/ 1960981 h 2754357"/>
              <a:gd name="connsiteX65" fmla="*/ 2245659 w 3100902"/>
              <a:gd name="connsiteY65" fmla="*/ 1981151 h 2754357"/>
              <a:gd name="connsiteX66" fmla="*/ 2225488 w 3100902"/>
              <a:gd name="connsiteY66" fmla="*/ 1994598 h 2754357"/>
              <a:gd name="connsiteX67" fmla="*/ 2218765 w 3100902"/>
              <a:gd name="connsiteY67" fmla="*/ 2014769 h 2754357"/>
              <a:gd name="connsiteX68" fmla="*/ 2205317 w 3100902"/>
              <a:gd name="connsiteY68" fmla="*/ 2034940 h 2754357"/>
              <a:gd name="connsiteX69" fmla="*/ 2164976 w 3100902"/>
              <a:gd name="connsiteY69" fmla="*/ 2055110 h 2754357"/>
              <a:gd name="connsiteX70" fmla="*/ 2138082 w 3100902"/>
              <a:gd name="connsiteY70" fmla="*/ 2095451 h 2754357"/>
              <a:gd name="connsiteX71" fmla="*/ 2124635 w 3100902"/>
              <a:gd name="connsiteY71" fmla="*/ 2115622 h 2754357"/>
              <a:gd name="connsiteX72" fmla="*/ 2104465 w 3100902"/>
              <a:gd name="connsiteY72" fmla="*/ 2129069 h 2754357"/>
              <a:gd name="connsiteX73" fmla="*/ 2070847 w 3100902"/>
              <a:gd name="connsiteY73" fmla="*/ 2162687 h 2754357"/>
              <a:gd name="connsiteX74" fmla="*/ 2050676 w 3100902"/>
              <a:gd name="connsiteY74" fmla="*/ 2176134 h 2754357"/>
              <a:gd name="connsiteX75" fmla="*/ 2010335 w 3100902"/>
              <a:gd name="connsiteY75" fmla="*/ 2203028 h 2754357"/>
              <a:gd name="connsiteX76" fmla="*/ 2003612 w 3100902"/>
              <a:gd name="connsiteY76" fmla="*/ 2223198 h 2754357"/>
              <a:gd name="connsiteX77" fmla="*/ 1976717 w 3100902"/>
              <a:gd name="connsiteY77" fmla="*/ 2256816 h 2754357"/>
              <a:gd name="connsiteX78" fmla="*/ 1963270 w 3100902"/>
              <a:gd name="connsiteY78" fmla="*/ 2297157 h 2754357"/>
              <a:gd name="connsiteX79" fmla="*/ 1956547 w 3100902"/>
              <a:gd name="connsiteY79" fmla="*/ 2317328 h 2754357"/>
              <a:gd name="connsiteX80" fmla="*/ 1943100 w 3100902"/>
              <a:gd name="connsiteY80" fmla="*/ 2337498 h 2754357"/>
              <a:gd name="connsiteX81" fmla="*/ 1916206 w 3100902"/>
              <a:gd name="connsiteY81" fmla="*/ 2398010 h 2754357"/>
              <a:gd name="connsiteX82" fmla="*/ 1902759 w 3100902"/>
              <a:gd name="connsiteY82" fmla="*/ 2492140 h 2754357"/>
              <a:gd name="connsiteX83" fmla="*/ 1889312 w 3100902"/>
              <a:gd name="connsiteY83" fmla="*/ 2545928 h 2754357"/>
              <a:gd name="connsiteX84" fmla="*/ 1889312 w 3100902"/>
              <a:gd name="connsiteY84" fmla="*/ 2700569 h 2754357"/>
              <a:gd name="connsiteX85" fmla="*/ 1848970 w 3100902"/>
              <a:gd name="connsiteY85" fmla="*/ 2720740 h 2754357"/>
              <a:gd name="connsiteX86" fmla="*/ 1828800 w 3100902"/>
              <a:gd name="connsiteY86" fmla="*/ 2734187 h 2754357"/>
              <a:gd name="connsiteX87" fmla="*/ 1801906 w 3100902"/>
              <a:gd name="connsiteY87" fmla="*/ 2740910 h 2754357"/>
              <a:gd name="connsiteX88" fmla="*/ 1707776 w 3100902"/>
              <a:gd name="connsiteY88" fmla="*/ 2754357 h 2754357"/>
              <a:gd name="connsiteX89" fmla="*/ 1647265 w 3100902"/>
              <a:gd name="connsiteY89" fmla="*/ 2747634 h 2754357"/>
              <a:gd name="connsiteX90" fmla="*/ 1606923 w 3100902"/>
              <a:gd name="connsiteY90" fmla="*/ 2734187 h 2754357"/>
              <a:gd name="connsiteX91" fmla="*/ 1559859 w 3100902"/>
              <a:gd name="connsiteY91" fmla="*/ 2727463 h 2754357"/>
              <a:gd name="connsiteX92" fmla="*/ 1492623 w 3100902"/>
              <a:gd name="connsiteY92" fmla="*/ 2700569 h 2754357"/>
              <a:gd name="connsiteX93" fmla="*/ 1452282 w 3100902"/>
              <a:gd name="connsiteY93" fmla="*/ 2673675 h 2754357"/>
              <a:gd name="connsiteX94" fmla="*/ 1371600 w 3100902"/>
              <a:gd name="connsiteY94" fmla="*/ 2653504 h 2754357"/>
              <a:gd name="connsiteX95" fmla="*/ 1331259 w 3100902"/>
              <a:gd name="connsiteY95" fmla="*/ 2640057 h 2754357"/>
              <a:gd name="connsiteX96" fmla="*/ 1156447 w 3100902"/>
              <a:gd name="connsiteY96" fmla="*/ 2660228 h 2754357"/>
              <a:gd name="connsiteX97" fmla="*/ 1129553 w 3100902"/>
              <a:gd name="connsiteY97" fmla="*/ 2666951 h 2754357"/>
              <a:gd name="connsiteX98" fmla="*/ 995082 w 3100902"/>
              <a:gd name="connsiteY98" fmla="*/ 2660228 h 2754357"/>
              <a:gd name="connsiteX99" fmla="*/ 914400 w 3100902"/>
              <a:gd name="connsiteY99" fmla="*/ 2640057 h 2754357"/>
              <a:gd name="connsiteX100" fmla="*/ 894229 w 3100902"/>
              <a:gd name="connsiteY100" fmla="*/ 2626610 h 2754357"/>
              <a:gd name="connsiteX101" fmla="*/ 847165 w 3100902"/>
              <a:gd name="connsiteY101" fmla="*/ 2599716 h 2754357"/>
              <a:gd name="connsiteX102" fmla="*/ 773206 w 3100902"/>
              <a:gd name="connsiteY102" fmla="*/ 2539204 h 2754357"/>
              <a:gd name="connsiteX103" fmla="*/ 732865 w 3100902"/>
              <a:gd name="connsiteY103" fmla="*/ 2525757 h 2754357"/>
              <a:gd name="connsiteX104" fmla="*/ 679076 w 3100902"/>
              <a:gd name="connsiteY104" fmla="*/ 2498863 h 2754357"/>
              <a:gd name="connsiteX105" fmla="*/ 652182 w 3100902"/>
              <a:gd name="connsiteY105" fmla="*/ 2485416 h 2754357"/>
              <a:gd name="connsiteX106" fmla="*/ 584947 w 3100902"/>
              <a:gd name="connsiteY106" fmla="*/ 2478692 h 2754357"/>
              <a:gd name="connsiteX107" fmla="*/ 564776 w 3100902"/>
              <a:gd name="connsiteY107" fmla="*/ 2465245 h 2754357"/>
              <a:gd name="connsiteX108" fmla="*/ 517712 w 3100902"/>
              <a:gd name="connsiteY108" fmla="*/ 2458522 h 2754357"/>
              <a:gd name="connsiteX109" fmla="*/ 262217 w 3100902"/>
              <a:gd name="connsiteY109" fmla="*/ 2451798 h 2754357"/>
              <a:gd name="connsiteX110" fmla="*/ 215153 w 3100902"/>
              <a:gd name="connsiteY110" fmla="*/ 2438351 h 2754357"/>
              <a:gd name="connsiteX111" fmla="*/ 174812 w 3100902"/>
              <a:gd name="connsiteY111" fmla="*/ 2418181 h 2754357"/>
              <a:gd name="connsiteX112" fmla="*/ 154641 w 3100902"/>
              <a:gd name="connsiteY112" fmla="*/ 2371116 h 2754357"/>
              <a:gd name="connsiteX113" fmla="*/ 141194 w 3100902"/>
              <a:gd name="connsiteY113" fmla="*/ 2350945 h 2754357"/>
              <a:gd name="connsiteX114" fmla="*/ 127747 w 3100902"/>
              <a:gd name="connsiteY114" fmla="*/ 2310604 h 2754357"/>
              <a:gd name="connsiteX115" fmla="*/ 127747 w 3100902"/>
              <a:gd name="connsiteY115" fmla="*/ 2176134 h 2754357"/>
              <a:gd name="connsiteX116" fmla="*/ 134470 w 3100902"/>
              <a:gd name="connsiteY116" fmla="*/ 2155963 h 2754357"/>
              <a:gd name="connsiteX117" fmla="*/ 147917 w 3100902"/>
              <a:gd name="connsiteY117" fmla="*/ 2135792 h 2754357"/>
              <a:gd name="connsiteX118" fmla="*/ 168088 w 3100902"/>
              <a:gd name="connsiteY118" fmla="*/ 2082004 h 2754357"/>
              <a:gd name="connsiteX119" fmla="*/ 188259 w 3100902"/>
              <a:gd name="connsiteY119" fmla="*/ 2034940 h 2754357"/>
              <a:gd name="connsiteX120" fmla="*/ 201706 w 3100902"/>
              <a:gd name="connsiteY120" fmla="*/ 1994598 h 2754357"/>
              <a:gd name="connsiteX121" fmla="*/ 208429 w 3100902"/>
              <a:gd name="connsiteY121" fmla="*/ 1974428 h 2754357"/>
              <a:gd name="connsiteX122" fmla="*/ 221876 w 3100902"/>
              <a:gd name="connsiteY122" fmla="*/ 1954257 h 2754357"/>
              <a:gd name="connsiteX123" fmla="*/ 228600 w 3100902"/>
              <a:gd name="connsiteY123" fmla="*/ 1927363 h 2754357"/>
              <a:gd name="connsiteX124" fmla="*/ 235323 w 3100902"/>
              <a:gd name="connsiteY124" fmla="*/ 1907192 h 2754357"/>
              <a:gd name="connsiteX125" fmla="*/ 242047 w 3100902"/>
              <a:gd name="connsiteY125" fmla="*/ 1873575 h 2754357"/>
              <a:gd name="connsiteX126" fmla="*/ 221876 w 3100902"/>
              <a:gd name="connsiteY126" fmla="*/ 1806340 h 2754357"/>
              <a:gd name="connsiteX127" fmla="*/ 201706 w 3100902"/>
              <a:gd name="connsiteY127" fmla="*/ 1759275 h 2754357"/>
              <a:gd name="connsiteX128" fmla="*/ 181535 w 3100902"/>
              <a:gd name="connsiteY128" fmla="*/ 1745828 h 2754357"/>
              <a:gd name="connsiteX129" fmla="*/ 161365 w 3100902"/>
              <a:gd name="connsiteY129" fmla="*/ 1718934 h 2754357"/>
              <a:gd name="connsiteX130" fmla="*/ 141194 w 3100902"/>
              <a:gd name="connsiteY130" fmla="*/ 1712210 h 2754357"/>
              <a:gd name="connsiteX131" fmla="*/ 121023 w 3100902"/>
              <a:gd name="connsiteY131" fmla="*/ 1698763 h 2754357"/>
              <a:gd name="connsiteX132" fmla="*/ 80682 w 3100902"/>
              <a:gd name="connsiteY132" fmla="*/ 1665145 h 2754357"/>
              <a:gd name="connsiteX133" fmla="*/ 53788 w 3100902"/>
              <a:gd name="connsiteY133" fmla="*/ 1631528 h 2754357"/>
              <a:gd name="connsiteX134" fmla="*/ 47065 w 3100902"/>
              <a:gd name="connsiteY134" fmla="*/ 1611357 h 2754357"/>
              <a:gd name="connsiteX135" fmla="*/ 33617 w 3100902"/>
              <a:gd name="connsiteY135" fmla="*/ 1597910 h 2754357"/>
              <a:gd name="connsiteX136" fmla="*/ 20170 w 3100902"/>
              <a:gd name="connsiteY136" fmla="*/ 1577740 h 2754357"/>
              <a:gd name="connsiteX137" fmla="*/ 6723 w 3100902"/>
              <a:gd name="connsiteY137" fmla="*/ 1530675 h 2754357"/>
              <a:gd name="connsiteX138" fmla="*/ 0 w 3100902"/>
              <a:gd name="connsiteY138" fmla="*/ 1510504 h 2754357"/>
              <a:gd name="connsiteX139" fmla="*/ 6723 w 3100902"/>
              <a:gd name="connsiteY139" fmla="*/ 1429822 h 2754357"/>
              <a:gd name="connsiteX140" fmla="*/ 13447 w 3100902"/>
              <a:gd name="connsiteY140" fmla="*/ 1409651 h 2754357"/>
              <a:gd name="connsiteX141" fmla="*/ 33617 w 3100902"/>
              <a:gd name="connsiteY141" fmla="*/ 1389481 h 2754357"/>
              <a:gd name="connsiteX142" fmla="*/ 40341 w 3100902"/>
              <a:gd name="connsiteY142" fmla="*/ 1369310 h 2754357"/>
              <a:gd name="connsiteX143" fmla="*/ 100853 w 3100902"/>
              <a:gd name="connsiteY143" fmla="*/ 1335692 h 2754357"/>
              <a:gd name="connsiteX144" fmla="*/ 168088 w 3100902"/>
              <a:gd name="connsiteY144" fmla="*/ 1295351 h 2754357"/>
              <a:gd name="connsiteX145" fmla="*/ 215153 w 3100902"/>
              <a:gd name="connsiteY145" fmla="*/ 1281904 h 2754357"/>
              <a:gd name="connsiteX146" fmla="*/ 235323 w 3100902"/>
              <a:gd name="connsiteY146" fmla="*/ 1268457 h 2754357"/>
              <a:gd name="connsiteX147" fmla="*/ 289112 w 3100902"/>
              <a:gd name="connsiteY147" fmla="*/ 1255010 h 2754357"/>
              <a:gd name="connsiteX148" fmla="*/ 316006 w 3100902"/>
              <a:gd name="connsiteY148" fmla="*/ 1241563 h 2754357"/>
              <a:gd name="connsiteX149" fmla="*/ 336176 w 3100902"/>
              <a:gd name="connsiteY149" fmla="*/ 1228116 h 2754357"/>
              <a:gd name="connsiteX150" fmla="*/ 369794 w 3100902"/>
              <a:gd name="connsiteY150" fmla="*/ 1221392 h 2754357"/>
              <a:gd name="connsiteX151" fmla="*/ 389965 w 3100902"/>
              <a:gd name="connsiteY151" fmla="*/ 1201222 h 2754357"/>
              <a:gd name="connsiteX152" fmla="*/ 430306 w 3100902"/>
              <a:gd name="connsiteY152" fmla="*/ 1133987 h 2754357"/>
              <a:gd name="connsiteX153" fmla="*/ 437029 w 3100902"/>
              <a:gd name="connsiteY153" fmla="*/ 1093645 h 2754357"/>
              <a:gd name="connsiteX154" fmla="*/ 457200 w 3100902"/>
              <a:gd name="connsiteY154" fmla="*/ 1066751 h 2754357"/>
              <a:gd name="connsiteX155" fmla="*/ 470647 w 3100902"/>
              <a:gd name="connsiteY155" fmla="*/ 1033134 h 2754357"/>
              <a:gd name="connsiteX156" fmla="*/ 490817 w 3100902"/>
              <a:gd name="connsiteY156" fmla="*/ 932281 h 2754357"/>
              <a:gd name="connsiteX157" fmla="*/ 510988 w 3100902"/>
              <a:gd name="connsiteY157" fmla="*/ 918834 h 2754357"/>
              <a:gd name="connsiteX158" fmla="*/ 524435 w 3100902"/>
              <a:gd name="connsiteY158" fmla="*/ 891940 h 2754357"/>
              <a:gd name="connsiteX159" fmla="*/ 531159 w 3100902"/>
              <a:gd name="connsiteY159" fmla="*/ 871769 h 2754357"/>
              <a:gd name="connsiteX160" fmla="*/ 544606 w 3100902"/>
              <a:gd name="connsiteY160" fmla="*/ 851598 h 2754357"/>
              <a:gd name="connsiteX161" fmla="*/ 558053 w 3100902"/>
              <a:gd name="connsiteY161" fmla="*/ 791087 h 2754357"/>
              <a:gd name="connsiteX162" fmla="*/ 584947 w 3100902"/>
              <a:gd name="connsiteY162" fmla="*/ 723851 h 2754357"/>
              <a:gd name="connsiteX163" fmla="*/ 605117 w 3100902"/>
              <a:gd name="connsiteY163" fmla="*/ 676787 h 2754357"/>
              <a:gd name="connsiteX164" fmla="*/ 645459 w 3100902"/>
              <a:gd name="connsiteY164" fmla="*/ 649892 h 2754357"/>
              <a:gd name="connsiteX165" fmla="*/ 699247 w 3100902"/>
              <a:gd name="connsiteY165" fmla="*/ 629722 h 2754357"/>
              <a:gd name="connsiteX166" fmla="*/ 726141 w 3100902"/>
              <a:gd name="connsiteY166" fmla="*/ 616275 h 2754357"/>
              <a:gd name="connsiteX167" fmla="*/ 746312 w 3100902"/>
              <a:gd name="connsiteY167" fmla="*/ 609551 h 2754357"/>
              <a:gd name="connsiteX168" fmla="*/ 786653 w 3100902"/>
              <a:gd name="connsiteY168" fmla="*/ 582657 h 2754357"/>
              <a:gd name="connsiteX169" fmla="*/ 806823 w 3100902"/>
              <a:gd name="connsiteY169" fmla="*/ 569210 h 2754357"/>
              <a:gd name="connsiteX170" fmla="*/ 874059 w 3100902"/>
              <a:gd name="connsiteY170" fmla="*/ 549040 h 2754357"/>
              <a:gd name="connsiteX171" fmla="*/ 914400 w 3100902"/>
              <a:gd name="connsiteY171" fmla="*/ 522145 h 2754357"/>
              <a:gd name="connsiteX172" fmla="*/ 1163170 w 3100902"/>
              <a:gd name="connsiteY172" fmla="*/ 508698 h 2754357"/>
              <a:gd name="connsiteX173" fmla="*/ 1210235 w 3100902"/>
              <a:gd name="connsiteY173" fmla="*/ 488528 h 2754357"/>
              <a:gd name="connsiteX174" fmla="*/ 1230406 w 3100902"/>
              <a:gd name="connsiteY174" fmla="*/ 461634 h 2754357"/>
              <a:gd name="connsiteX175" fmla="*/ 1270747 w 3100902"/>
              <a:gd name="connsiteY175" fmla="*/ 434740 h 2754357"/>
              <a:gd name="connsiteX176" fmla="*/ 1290917 w 3100902"/>
              <a:gd name="connsiteY176" fmla="*/ 421292 h 2754357"/>
              <a:gd name="connsiteX177" fmla="*/ 1351429 w 3100902"/>
              <a:gd name="connsiteY177" fmla="*/ 380951 h 2754357"/>
              <a:gd name="connsiteX178" fmla="*/ 1391770 w 3100902"/>
              <a:gd name="connsiteY178" fmla="*/ 347334 h 2754357"/>
              <a:gd name="connsiteX179" fmla="*/ 1411941 w 3100902"/>
              <a:gd name="connsiteY179" fmla="*/ 327163 h 2754357"/>
              <a:gd name="connsiteX180" fmla="*/ 1452282 w 3100902"/>
              <a:gd name="connsiteY180" fmla="*/ 306992 h 2754357"/>
              <a:gd name="connsiteX181" fmla="*/ 1519517 w 3100902"/>
              <a:gd name="connsiteY181" fmla="*/ 259928 h 2754357"/>
              <a:gd name="connsiteX182" fmla="*/ 1546412 w 3100902"/>
              <a:gd name="connsiteY182" fmla="*/ 246481 h 2754357"/>
              <a:gd name="connsiteX183" fmla="*/ 1586753 w 3100902"/>
              <a:gd name="connsiteY183" fmla="*/ 233034 h 2754357"/>
              <a:gd name="connsiteX184" fmla="*/ 1606923 w 3100902"/>
              <a:gd name="connsiteY184" fmla="*/ 226310 h 2754357"/>
              <a:gd name="connsiteX185" fmla="*/ 1627094 w 3100902"/>
              <a:gd name="connsiteY185" fmla="*/ 212863 h 2754357"/>
              <a:gd name="connsiteX186" fmla="*/ 1680882 w 3100902"/>
              <a:gd name="connsiteY186" fmla="*/ 212863 h 275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100902" h="2754357">
                <a:moveTo>
                  <a:pt x="1680882" y="212863"/>
                </a:moveTo>
                <a:lnTo>
                  <a:pt x="1680882" y="212863"/>
                </a:lnTo>
                <a:cubicBezTo>
                  <a:pt x="1694329" y="194934"/>
                  <a:pt x="1709191" y="177983"/>
                  <a:pt x="1721223" y="159075"/>
                </a:cubicBezTo>
                <a:cubicBezTo>
                  <a:pt x="1725028" y="153096"/>
                  <a:pt x="1723694" y="144574"/>
                  <a:pt x="1727947" y="138904"/>
                </a:cubicBezTo>
                <a:cubicBezTo>
                  <a:pt x="1736174" y="127935"/>
                  <a:pt x="1764240" y="99616"/>
                  <a:pt x="1781735" y="91840"/>
                </a:cubicBezTo>
                <a:cubicBezTo>
                  <a:pt x="1786148" y="89879"/>
                  <a:pt x="1837461" y="72436"/>
                  <a:pt x="1848970" y="71669"/>
                </a:cubicBezTo>
                <a:cubicBezTo>
                  <a:pt x="1907155" y="67790"/>
                  <a:pt x="1965511" y="67186"/>
                  <a:pt x="2023782" y="64945"/>
                </a:cubicBezTo>
                <a:cubicBezTo>
                  <a:pt x="2041711" y="60463"/>
                  <a:pt x="2059340" y="54536"/>
                  <a:pt x="2077570" y="51498"/>
                </a:cubicBezTo>
                <a:cubicBezTo>
                  <a:pt x="2127027" y="43256"/>
                  <a:pt x="2104686" y="48082"/>
                  <a:pt x="2144806" y="38051"/>
                </a:cubicBezTo>
                <a:cubicBezTo>
                  <a:pt x="2207559" y="40292"/>
                  <a:pt x="2270374" y="41193"/>
                  <a:pt x="2333065" y="44775"/>
                </a:cubicBezTo>
                <a:cubicBezTo>
                  <a:pt x="2348886" y="45679"/>
                  <a:pt x="2364282" y="51498"/>
                  <a:pt x="2380129" y="51498"/>
                </a:cubicBezTo>
                <a:cubicBezTo>
                  <a:pt x="2404884" y="51498"/>
                  <a:pt x="2429435" y="47016"/>
                  <a:pt x="2454088" y="44775"/>
                </a:cubicBezTo>
                <a:cubicBezTo>
                  <a:pt x="2480160" y="36084"/>
                  <a:pt x="2497714" y="29659"/>
                  <a:pt x="2528047" y="24604"/>
                </a:cubicBezTo>
                <a:lnTo>
                  <a:pt x="2568388" y="17881"/>
                </a:lnTo>
                <a:cubicBezTo>
                  <a:pt x="2575112" y="13399"/>
                  <a:pt x="2580485" y="4757"/>
                  <a:pt x="2588559" y="4434"/>
                </a:cubicBezTo>
                <a:cubicBezTo>
                  <a:pt x="2699404" y="0"/>
                  <a:pt x="2697262" y="1353"/>
                  <a:pt x="2763370" y="17881"/>
                </a:cubicBezTo>
                <a:cubicBezTo>
                  <a:pt x="2776817" y="26846"/>
                  <a:pt x="2788033" y="40856"/>
                  <a:pt x="2803712" y="44775"/>
                </a:cubicBezTo>
                <a:cubicBezTo>
                  <a:pt x="2812677" y="47016"/>
                  <a:pt x="2821691" y="49067"/>
                  <a:pt x="2830606" y="51498"/>
                </a:cubicBezTo>
                <a:cubicBezTo>
                  <a:pt x="2846347" y="55791"/>
                  <a:pt x="2861425" y="63422"/>
                  <a:pt x="2877670" y="64945"/>
                </a:cubicBezTo>
                <a:cubicBezTo>
                  <a:pt x="2933500" y="70179"/>
                  <a:pt x="2989729" y="69428"/>
                  <a:pt x="3045759" y="71669"/>
                </a:cubicBezTo>
                <a:cubicBezTo>
                  <a:pt x="3052482" y="76151"/>
                  <a:pt x="3060215" y="79402"/>
                  <a:pt x="3065929" y="85116"/>
                </a:cubicBezTo>
                <a:cubicBezTo>
                  <a:pt x="3100902" y="120090"/>
                  <a:pt x="3078170" y="177290"/>
                  <a:pt x="3072653" y="219587"/>
                </a:cubicBezTo>
                <a:cubicBezTo>
                  <a:pt x="3065262" y="276257"/>
                  <a:pt x="3062160" y="243196"/>
                  <a:pt x="3045759" y="280098"/>
                </a:cubicBezTo>
                <a:cubicBezTo>
                  <a:pt x="3040002" y="293051"/>
                  <a:pt x="3038651" y="307762"/>
                  <a:pt x="3032312" y="320440"/>
                </a:cubicBezTo>
                <a:cubicBezTo>
                  <a:pt x="3027830" y="329405"/>
                  <a:pt x="3022035" y="337826"/>
                  <a:pt x="3018865" y="347334"/>
                </a:cubicBezTo>
                <a:cubicBezTo>
                  <a:pt x="3013021" y="364867"/>
                  <a:pt x="3011261" y="383589"/>
                  <a:pt x="3005417" y="401122"/>
                </a:cubicBezTo>
                <a:lnTo>
                  <a:pt x="2991970" y="441463"/>
                </a:lnTo>
                <a:cubicBezTo>
                  <a:pt x="2989729" y="457151"/>
                  <a:pt x="2987657" y="472865"/>
                  <a:pt x="2985247" y="488528"/>
                </a:cubicBezTo>
                <a:cubicBezTo>
                  <a:pt x="2981184" y="514937"/>
                  <a:pt x="2978927" y="548636"/>
                  <a:pt x="2958353" y="569210"/>
                </a:cubicBezTo>
                <a:cubicBezTo>
                  <a:pt x="2952639" y="574924"/>
                  <a:pt x="2944906" y="578175"/>
                  <a:pt x="2938182" y="582657"/>
                </a:cubicBezTo>
                <a:cubicBezTo>
                  <a:pt x="2931459" y="591622"/>
                  <a:pt x="2926387" y="602106"/>
                  <a:pt x="2918012" y="609551"/>
                </a:cubicBezTo>
                <a:cubicBezTo>
                  <a:pt x="2905933" y="620288"/>
                  <a:pt x="2889098" y="625017"/>
                  <a:pt x="2877670" y="636445"/>
                </a:cubicBezTo>
                <a:cubicBezTo>
                  <a:pt x="2870947" y="643169"/>
                  <a:pt x="2864805" y="650529"/>
                  <a:pt x="2857500" y="656616"/>
                </a:cubicBezTo>
                <a:cubicBezTo>
                  <a:pt x="2851292" y="661789"/>
                  <a:pt x="2843369" y="664694"/>
                  <a:pt x="2837329" y="670063"/>
                </a:cubicBezTo>
                <a:cubicBezTo>
                  <a:pt x="2823116" y="682697"/>
                  <a:pt x="2796988" y="710404"/>
                  <a:pt x="2796988" y="710404"/>
                </a:cubicBezTo>
                <a:cubicBezTo>
                  <a:pt x="2794747" y="717128"/>
                  <a:pt x="2795276" y="725564"/>
                  <a:pt x="2790265" y="730575"/>
                </a:cubicBezTo>
                <a:cubicBezTo>
                  <a:pt x="2785254" y="735586"/>
                  <a:pt x="2774522" y="731764"/>
                  <a:pt x="2770094" y="737298"/>
                </a:cubicBezTo>
                <a:cubicBezTo>
                  <a:pt x="2764321" y="744514"/>
                  <a:pt x="2767503" y="755927"/>
                  <a:pt x="2763370" y="764192"/>
                </a:cubicBezTo>
                <a:cubicBezTo>
                  <a:pt x="2760535" y="769862"/>
                  <a:pt x="2754405" y="773157"/>
                  <a:pt x="2749923" y="777640"/>
                </a:cubicBezTo>
                <a:cubicBezTo>
                  <a:pt x="2743265" y="797614"/>
                  <a:pt x="2739012" y="822168"/>
                  <a:pt x="2723029" y="838151"/>
                </a:cubicBezTo>
                <a:cubicBezTo>
                  <a:pt x="2670147" y="891033"/>
                  <a:pt x="2737757" y="805686"/>
                  <a:pt x="2682688" y="871769"/>
                </a:cubicBezTo>
                <a:cubicBezTo>
                  <a:pt x="2654673" y="905387"/>
                  <a:pt x="2686050" y="880734"/>
                  <a:pt x="2649070" y="905387"/>
                </a:cubicBezTo>
                <a:cubicBezTo>
                  <a:pt x="2644588" y="912110"/>
                  <a:pt x="2640796" y="919349"/>
                  <a:pt x="2635623" y="925557"/>
                </a:cubicBezTo>
                <a:cubicBezTo>
                  <a:pt x="2629536" y="932862"/>
                  <a:pt x="2620727" y="937816"/>
                  <a:pt x="2615453" y="945728"/>
                </a:cubicBezTo>
                <a:cubicBezTo>
                  <a:pt x="2589473" y="984697"/>
                  <a:pt x="2633667" y="949272"/>
                  <a:pt x="2588559" y="979345"/>
                </a:cubicBezTo>
                <a:cubicBezTo>
                  <a:pt x="2550019" y="1037157"/>
                  <a:pt x="2596228" y="964009"/>
                  <a:pt x="2568388" y="1019687"/>
                </a:cubicBezTo>
                <a:cubicBezTo>
                  <a:pt x="2564774" y="1026914"/>
                  <a:pt x="2558555" y="1032630"/>
                  <a:pt x="2554941" y="1039857"/>
                </a:cubicBezTo>
                <a:cubicBezTo>
                  <a:pt x="2539778" y="1070182"/>
                  <a:pt x="2558857" y="1051294"/>
                  <a:pt x="2534770" y="1080198"/>
                </a:cubicBezTo>
                <a:cubicBezTo>
                  <a:pt x="2518590" y="1099614"/>
                  <a:pt x="2514264" y="1100593"/>
                  <a:pt x="2494429" y="1113816"/>
                </a:cubicBezTo>
                <a:cubicBezTo>
                  <a:pt x="2489947" y="1120540"/>
                  <a:pt x="2487190" y="1128814"/>
                  <a:pt x="2480982" y="1133987"/>
                </a:cubicBezTo>
                <a:cubicBezTo>
                  <a:pt x="2469903" y="1143220"/>
                  <a:pt x="2447931" y="1149486"/>
                  <a:pt x="2433917" y="1154157"/>
                </a:cubicBezTo>
                <a:cubicBezTo>
                  <a:pt x="2419046" y="1169029"/>
                  <a:pt x="2412299" y="1178414"/>
                  <a:pt x="2393576" y="1187775"/>
                </a:cubicBezTo>
                <a:cubicBezTo>
                  <a:pt x="2387237" y="1190944"/>
                  <a:pt x="2380129" y="1192257"/>
                  <a:pt x="2373406" y="1194498"/>
                </a:cubicBezTo>
                <a:cubicBezTo>
                  <a:pt x="2353380" y="1224538"/>
                  <a:pt x="2346888" y="1226611"/>
                  <a:pt x="2339788" y="1255010"/>
                </a:cubicBezTo>
                <a:cubicBezTo>
                  <a:pt x="2337016" y="1266097"/>
                  <a:pt x="2335306" y="1277422"/>
                  <a:pt x="2333065" y="1288628"/>
                </a:cubicBezTo>
                <a:cubicBezTo>
                  <a:pt x="2335306" y="1389481"/>
                  <a:pt x="2333746" y="1490490"/>
                  <a:pt x="2339788" y="1591187"/>
                </a:cubicBezTo>
                <a:cubicBezTo>
                  <a:pt x="2340511" y="1603234"/>
                  <a:pt x="2349767" y="1613244"/>
                  <a:pt x="2353235" y="1624804"/>
                </a:cubicBezTo>
                <a:cubicBezTo>
                  <a:pt x="2356519" y="1635750"/>
                  <a:pt x="2357718" y="1647216"/>
                  <a:pt x="2359959" y="1658422"/>
                </a:cubicBezTo>
                <a:cubicBezTo>
                  <a:pt x="2349206" y="1776698"/>
                  <a:pt x="2362033" y="1698230"/>
                  <a:pt x="2346512" y="1752551"/>
                </a:cubicBezTo>
                <a:cubicBezTo>
                  <a:pt x="2344915" y="1758139"/>
                  <a:pt x="2337459" y="1792293"/>
                  <a:pt x="2333065" y="1799616"/>
                </a:cubicBezTo>
                <a:cubicBezTo>
                  <a:pt x="2329803" y="1805052"/>
                  <a:pt x="2324100" y="1808581"/>
                  <a:pt x="2319617" y="1813063"/>
                </a:cubicBezTo>
                <a:cubicBezTo>
                  <a:pt x="2303855" y="1860355"/>
                  <a:pt x="2324365" y="1801988"/>
                  <a:pt x="2299447" y="1860128"/>
                </a:cubicBezTo>
                <a:cubicBezTo>
                  <a:pt x="2296655" y="1866642"/>
                  <a:pt x="2296165" y="1874103"/>
                  <a:pt x="2292723" y="1880298"/>
                </a:cubicBezTo>
                <a:cubicBezTo>
                  <a:pt x="2284874" y="1894426"/>
                  <a:pt x="2265829" y="1920640"/>
                  <a:pt x="2265829" y="1920640"/>
                </a:cubicBezTo>
                <a:lnTo>
                  <a:pt x="2252382" y="1960981"/>
                </a:lnTo>
                <a:cubicBezTo>
                  <a:pt x="2250141" y="1967704"/>
                  <a:pt x="2251556" y="1977220"/>
                  <a:pt x="2245659" y="1981151"/>
                </a:cubicBezTo>
                <a:lnTo>
                  <a:pt x="2225488" y="1994598"/>
                </a:lnTo>
                <a:cubicBezTo>
                  <a:pt x="2223247" y="2001322"/>
                  <a:pt x="2221935" y="2008430"/>
                  <a:pt x="2218765" y="2014769"/>
                </a:cubicBezTo>
                <a:cubicBezTo>
                  <a:pt x="2215151" y="2021997"/>
                  <a:pt x="2211031" y="2029226"/>
                  <a:pt x="2205317" y="2034940"/>
                </a:cubicBezTo>
                <a:cubicBezTo>
                  <a:pt x="2192282" y="2047975"/>
                  <a:pt x="2181383" y="2049642"/>
                  <a:pt x="2164976" y="2055110"/>
                </a:cubicBezTo>
                <a:lnTo>
                  <a:pt x="2138082" y="2095451"/>
                </a:lnTo>
                <a:cubicBezTo>
                  <a:pt x="2133600" y="2102175"/>
                  <a:pt x="2131359" y="2111140"/>
                  <a:pt x="2124635" y="2115622"/>
                </a:cubicBezTo>
                <a:cubicBezTo>
                  <a:pt x="2117912" y="2120104"/>
                  <a:pt x="2110546" y="2123748"/>
                  <a:pt x="2104465" y="2129069"/>
                </a:cubicBezTo>
                <a:cubicBezTo>
                  <a:pt x="2092538" y="2139505"/>
                  <a:pt x="2084033" y="2153896"/>
                  <a:pt x="2070847" y="2162687"/>
                </a:cubicBezTo>
                <a:cubicBezTo>
                  <a:pt x="2064123" y="2167169"/>
                  <a:pt x="2056884" y="2170961"/>
                  <a:pt x="2050676" y="2176134"/>
                </a:cubicBezTo>
                <a:cubicBezTo>
                  <a:pt x="2017099" y="2204114"/>
                  <a:pt x="2045784" y="2191211"/>
                  <a:pt x="2010335" y="2203028"/>
                </a:cubicBezTo>
                <a:cubicBezTo>
                  <a:pt x="2008094" y="2209751"/>
                  <a:pt x="2006781" y="2216859"/>
                  <a:pt x="2003612" y="2223198"/>
                </a:cubicBezTo>
                <a:cubicBezTo>
                  <a:pt x="1995130" y="2240163"/>
                  <a:pt x="1989226" y="2244308"/>
                  <a:pt x="1976717" y="2256816"/>
                </a:cubicBezTo>
                <a:lnTo>
                  <a:pt x="1963270" y="2297157"/>
                </a:lnTo>
                <a:cubicBezTo>
                  <a:pt x="1961029" y="2303881"/>
                  <a:pt x="1960478" y="2311431"/>
                  <a:pt x="1956547" y="2317328"/>
                </a:cubicBezTo>
                <a:cubicBezTo>
                  <a:pt x="1952065" y="2324051"/>
                  <a:pt x="1946382" y="2330114"/>
                  <a:pt x="1943100" y="2337498"/>
                </a:cubicBezTo>
                <a:cubicBezTo>
                  <a:pt x="1911096" y="2409509"/>
                  <a:pt x="1946638" y="2352363"/>
                  <a:pt x="1916206" y="2398010"/>
                </a:cubicBezTo>
                <a:cubicBezTo>
                  <a:pt x="1911724" y="2429387"/>
                  <a:pt x="1910446" y="2461391"/>
                  <a:pt x="1902759" y="2492140"/>
                </a:cubicBezTo>
                <a:lnTo>
                  <a:pt x="1889312" y="2545928"/>
                </a:lnTo>
                <a:cubicBezTo>
                  <a:pt x="1892296" y="2584721"/>
                  <a:pt x="1903156" y="2659037"/>
                  <a:pt x="1889312" y="2700569"/>
                </a:cubicBezTo>
                <a:cubicBezTo>
                  <a:pt x="1885459" y="2712129"/>
                  <a:pt x="1857323" y="2716563"/>
                  <a:pt x="1848970" y="2720740"/>
                </a:cubicBezTo>
                <a:cubicBezTo>
                  <a:pt x="1841743" y="2724354"/>
                  <a:pt x="1836227" y="2731004"/>
                  <a:pt x="1828800" y="2734187"/>
                </a:cubicBezTo>
                <a:cubicBezTo>
                  <a:pt x="1820307" y="2737827"/>
                  <a:pt x="1810926" y="2738905"/>
                  <a:pt x="1801906" y="2740910"/>
                </a:cubicBezTo>
                <a:cubicBezTo>
                  <a:pt x="1759084" y="2750426"/>
                  <a:pt x="1760650" y="2748483"/>
                  <a:pt x="1707776" y="2754357"/>
                </a:cubicBezTo>
                <a:cubicBezTo>
                  <a:pt x="1687606" y="2752116"/>
                  <a:pt x="1667165" y="2751614"/>
                  <a:pt x="1647265" y="2747634"/>
                </a:cubicBezTo>
                <a:cubicBezTo>
                  <a:pt x="1633366" y="2744854"/>
                  <a:pt x="1620735" y="2737374"/>
                  <a:pt x="1606923" y="2734187"/>
                </a:cubicBezTo>
                <a:cubicBezTo>
                  <a:pt x="1591482" y="2730624"/>
                  <a:pt x="1575547" y="2729704"/>
                  <a:pt x="1559859" y="2727463"/>
                </a:cubicBezTo>
                <a:cubicBezTo>
                  <a:pt x="1530995" y="2717842"/>
                  <a:pt x="1517356" y="2715409"/>
                  <a:pt x="1492623" y="2700569"/>
                </a:cubicBezTo>
                <a:cubicBezTo>
                  <a:pt x="1478765" y="2692254"/>
                  <a:pt x="1466737" y="2680903"/>
                  <a:pt x="1452282" y="2673675"/>
                </a:cubicBezTo>
                <a:cubicBezTo>
                  <a:pt x="1415699" y="2655383"/>
                  <a:pt x="1409870" y="2663072"/>
                  <a:pt x="1371600" y="2653504"/>
                </a:cubicBezTo>
                <a:cubicBezTo>
                  <a:pt x="1357849" y="2650066"/>
                  <a:pt x="1344706" y="2644539"/>
                  <a:pt x="1331259" y="2640057"/>
                </a:cubicBezTo>
                <a:cubicBezTo>
                  <a:pt x="1310720" y="2642219"/>
                  <a:pt x="1200386" y="2652239"/>
                  <a:pt x="1156447" y="2660228"/>
                </a:cubicBezTo>
                <a:cubicBezTo>
                  <a:pt x="1147356" y="2661881"/>
                  <a:pt x="1138518" y="2664710"/>
                  <a:pt x="1129553" y="2666951"/>
                </a:cubicBezTo>
                <a:cubicBezTo>
                  <a:pt x="1084729" y="2664710"/>
                  <a:pt x="1039615" y="2665795"/>
                  <a:pt x="995082" y="2660228"/>
                </a:cubicBezTo>
                <a:cubicBezTo>
                  <a:pt x="967574" y="2656790"/>
                  <a:pt x="914400" y="2640057"/>
                  <a:pt x="914400" y="2640057"/>
                </a:cubicBezTo>
                <a:cubicBezTo>
                  <a:pt x="907676" y="2635575"/>
                  <a:pt x="901245" y="2630619"/>
                  <a:pt x="894229" y="2626610"/>
                </a:cubicBezTo>
                <a:cubicBezTo>
                  <a:pt x="876346" y="2616391"/>
                  <a:pt x="862583" y="2613207"/>
                  <a:pt x="847165" y="2599716"/>
                </a:cubicBezTo>
                <a:cubicBezTo>
                  <a:pt x="824025" y="2579468"/>
                  <a:pt x="804394" y="2549600"/>
                  <a:pt x="773206" y="2539204"/>
                </a:cubicBezTo>
                <a:cubicBezTo>
                  <a:pt x="759759" y="2534722"/>
                  <a:pt x="745543" y="2532096"/>
                  <a:pt x="732865" y="2525757"/>
                </a:cubicBezTo>
                <a:lnTo>
                  <a:pt x="679076" y="2498863"/>
                </a:lnTo>
                <a:cubicBezTo>
                  <a:pt x="670111" y="2494381"/>
                  <a:pt x="662155" y="2486413"/>
                  <a:pt x="652182" y="2485416"/>
                </a:cubicBezTo>
                <a:lnTo>
                  <a:pt x="584947" y="2478692"/>
                </a:lnTo>
                <a:cubicBezTo>
                  <a:pt x="578223" y="2474210"/>
                  <a:pt x="572516" y="2467567"/>
                  <a:pt x="564776" y="2465245"/>
                </a:cubicBezTo>
                <a:cubicBezTo>
                  <a:pt x="549597" y="2460691"/>
                  <a:pt x="533544" y="2459226"/>
                  <a:pt x="517712" y="2458522"/>
                </a:cubicBezTo>
                <a:cubicBezTo>
                  <a:pt x="432602" y="2454739"/>
                  <a:pt x="347382" y="2454039"/>
                  <a:pt x="262217" y="2451798"/>
                </a:cubicBezTo>
                <a:cubicBezTo>
                  <a:pt x="253594" y="2449642"/>
                  <a:pt x="224803" y="2443176"/>
                  <a:pt x="215153" y="2438351"/>
                </a:cubicBezTo>
                <a:cubicBezTo>
                  <a:pt x="163027" y="2412287"/>
                  <a:pt x="225502" y="2435077"/>
                  <a:pt x="174812" y="2418181"/>
                </a:cubicBezTo>
                <a:cubicBezTo>
                  <a:pt x="167269" y="2395552"/>
                  <a:pt x="167934" y="2394379"/>
                  <a:pt x="154641" y="2371116"/>
                </a:cubicBezTo>
                <a:cubicBezTo>
                  <a:pt x="150632" y="2364100"/>
                  <a:pt x="144476" y="2358329"/>
                  <a:pt x="141194" y="2350945"/>
                </a:cubicBezTo>
                <a:cubicBezTo>
                  <a:pt x="135437" y="2337992"/>
                  <a:pt x="127747" y="2310604"/>
                  <a:pt x="127747" y="2310604"/>
                </a:cubicBezTo>
                <a:cubicBezTo>
                  <a:pt x="119274" y="2242824"/>
                  <a:pt x="117135" y="2255725"/>
                  <a:pt x="127747" y="2176134"/>
                </a:cubicBezTo>
                <a:cubicBezTo>
                  <a:pt x="128684" y="2169109"/>
                  <a:pt x="131301" y="2162302"/>
                  <a:pt x="134470" y="2155963"/>
                </a:cubicBezTo>
                <a:cubicBezTo>
                  <a:pt x="138084" y="2148735"/>
                  <a:pt x="143435" y="2142516"/>
                  <a:pt x="147917" y="2135792"/>
                </a:cubicBezTo>
                <a:cubicBezTo>
                  <a:pt x="164970" y="2050532"/>
                  <a:pt x="142119" y="2142598"/>
                  <a:pt x="168088" y="2082004"/>
                </a:cubicBezTo>
                <a:cubicBezTo>
                  <a:pt x="194137" y="2021224"/>
                  <a:pt x="154501" y="2085575"/>
                  <a:pt x="188259" y="2034940"/>
                </a:cubicBezTo>
                <a:lnTo>
                  <a:pt x="201706" y="1994598"/>
                </a:lnTo>
                <a:cubicBezTo>
                  <a:pt x="203947" y="1987875"/>
                  <a:pt x="204498" y="1980325"/>
                  <a:pt x="208429" y="1974428"/>
                </a:cubicBezTo>
                <a:lnTo>
                  <a:pt x="221876" y="1954257"/>
                </a:lnTo>
                <a:cubicBezTo>
                  <a:pt x="224117" y="1945292"/>
                  <a:pt x="226061" y="1936248"/>
                  <a:pt x="228600" y="1927363"/>
                </a:cubicBezTo>
                <a:cubicBezTo>
                  <a:pt x="230547" y="1920548"/>
                  <a:pt x="233604" y="1914068"/>
                  <a:pt x="235323" y="1907192"/>
                </a:cubicBezTo>
                <a:cubicBezTo>
                  <a:pt x="238095" y="1896106"/>
                  <a:pt x="239806" y="1884781"/>
                  <a:pt x="242047" y="1873575"/>
                </a:cubicBezTo>
                <a:cubicBezTo>
                  <a:pt x="229818" y="1787975"/>
                  <a:pt x="246338" y="1855266"/>
                  <a:pt x="221876" y="1806340"/>
                </a:cubicBezTo>
                <a:cubicBezTo>
                  <a:pt x="211366" y="1785319"/>
                  <a:pt x="219197" y="1780264"/>
                  <a:pt x="201706" y="1759275"/>
                </a:cubicBezTo>
                <a:cubicBezTo>
                  <a:pt x="196533" y="1753067"/>
                  <a:pt x="188259" y="1750310"/>
                  <a:pt x="181535" y="1745828"/>
                </a:cubicBezTo>
                <a:cubicBezTo>
                  <a:pt x="174812" y="1736863"/>
                  <a:pt x="169973" y="1726108"/>
                  <a:pt x="161365" y="1718934"/>
                </a:cubicBezTo>
                <a:cubicBezTo>
                  <a:pt x="155920" y="1714397"/>
                  <a:pt x="147533" y="1715380"/>
                  <a:pt x="141194" y="1712210"/>
                </a:cubicBezTo>
                <a:cubicBezTo>
                  <a:pt x="133966" y="1708596"/>
                  <a:pt x="127231" y="1703936"/>
                  <a:pt x="121023" y="1698763"/>
                </a:cubicBezTo>
                <a:cubicBezTo>
                  <a:pt x="69254" y="1655622"/>
                  <a:pt x="130763" y="1698532"/>
                  <a:pt x="80682" y="1665145"/>
                </a:cubicBezTo>
                <a:cubicBezTo>
                  <a:pt x="63783" y="1614446"/>
                  <a:pt x="88545" y="1674975"/>
                  <a:pt x="53788" y="1631528"/>
                </a:cubicBezTo>
                <a:cubicBezTo>
                  <a:pt x="49361" y="1625994"/>
                  <a:pt x="50711" y="1617434"/>
                  <a:pt x="47065" y="1611357"/>
                </a:cubicBezTo>
                <a:cubicBezTo>
                  <a:pt x="43803" y="1605921"/>
                  <a:pt x="37577" y="1602860"/>
                  <a:pt x="33617" y="1597910"/>
                </a:cubicBezTo>
                <a:cubicBezTo>
                  <a:pt x="28569" y="1591600"/>
                  <a:pt x="24652" y="1584463"/>
                  <a:pt x="20170" y="1577740"/>
                </a:cubicBezTo>
                <a:cubicBezTo>
                  <a:pt x="4051" y="1529377"/>
                  <a:pt x="23608" y="1589773"/>
                  <a:pt x="6723" y="1530675"/>
                </a:cubicBezTo>
                <a:cubicBezTo>
                  <a:pt x="4776" y="1523860"/>
                  <a:pt x="2241" y="1517228"/>
                  <a:pt x="0" y="1510504"/>
                </a:cubicBezTo>
                <a:cubicBezTo>
                  <a:pt x="2241" y="1483610"/>
                  <a:pt x="3156" y="1456572"/>
                  <a:pt x="6723" y="1429822"/>
                </a:cubicBezTo>
                <a:cubicBezTo>
                  <a:pt x="7660" y="1422797"/>
                  <a:pt x="9516" y="1415548"/>
                  <a:pt x="13447" y="1409651"/>
                </a:cubicBezTo>
                <a:cubicBezTo>
                  <a:pt x="18721" y="1401740"/>
                  <a:pt x="26894" y="1396204"/>
                  <a:pt x="33617" y="1389481"/>
                </a:cubicBezTo>
                <a:cubicBezTo>
                  <a:pt x="35858" y="1382757"/>
                  <a:pt x="35329" y="1374322"/>
                  <a:pt x="40341" y="1369310"/>
                </a:cubicBezTo>
                <a:cubicBezTo>
                  <a:pt x="92377" y="1317274"/>
                  <a:pt x="62808" y="1356828"/>
                  <a:pt x="100853" y="1335692"/>
                </a:cubicBezTo>
                <a:cubicBezTo>
                  <a:pt x="133329" y="1317650"/>
                  <a:pt x="136789" y="1307088"/>
                  <a:pt x="168088" y="1295351"/>
                </a:cubicBezTo>
                <a:cubicBezTo>
                  <a:pt x="185330" y="1288885"/>
                  <a:pt x="198893" y="1290034"/>
                  <a:pt x="215153" y="1281904"/>
                </a:cubicBezTo>
                <a:cubicBezTo>
                  <a:pt x="222380" y="1278290"/>
                  <a:pt x="227729" y="1271218"/>
                  <a:pt x="235323" y="1268457"/>
                </a:cubicBezTo>
                <a:cubicBezTo>
                  <a:pt x="252692" y="1262141"/>
                  <a:pt x="272582" y="1263275"/>
                  <a:pt x="289112" y="1255010"/>
                </a:cubicBezTo>
                <a:cubicBezTo>
                  <a:pt x="298077" y="1250528"/>
                  <a:pt x="307304" y="1246536"/>
                  <a:pt x="316006" y="1241563"/>
                </a:cubicBezTo>
                <a:cubicBezTo>
                  <a:pt x="323022" y="1237554"/>
                  <a:pt x="328610" y="1230953"/>
                  <a:pt x="336176" y="1228116"/>
                </a:cubicBezTo>
                <a:cubicBezTo>
                  <a:pt x="346876" y="1224103"/>
                  <a:pt x="358588" y="1223633"/>
                  <a:pt x="369794" y="1221392"/>
                </a:cubicBezTo>
                <a:cubicBezTo>
                  <a:pt x="376518" y="1214669"/>
                  <a:pt x="384127" y="1208727"/>
                  <a:pt x="389965" y="1201222"/>
                </a:cubicBezTo>
                <a:cubicBezTo>
                  <a:pt x="412682" y="1172015"/>
                  <a:pt x="415670" y="1163259"/>
                  <a:pt x="430306" y="1133987"/>
                </a:cubicBezTo>
                <a:cubicBezTo>
                  <a:pt x="432547" y="1120540"/>
                  <a:pt x="431966" y="1106303"/>
                  <a:pt x="437029" y="1093645"/>
                </a:cubicBezTo>
                <a:cubicBezTo>
                  <a:pt x="441191" y="1083241"/>
                  <a:pt x="451758" y="1076547"/>
                  <a:pt x="457200" y="1066751"/>
                </a:cubicBezTo>
                <a:cubicBezTo>
                  <a:pt x="463061" y="1056201"/>
                  <a:pt x="466165" y="1044340"/>
                  <a:pt x="470647" y="1033134"/>
                </a:cubicBezTo>
                <a:cubicBezTo>
                  <a:pt x="473727" y="996166"/>
                  <a:pt x="463691" y="959406"/>
                  <a:pt x="490817" y="932281"/>
                </a:cubicBezTo>
                <a:cubicBezTo>
                  <a:pt x="496531" y="926567"/>
                  <a:pt x="504264" y="923316"/>
                  <a:pt x="510988" y="918834"/>
                </a:cubicBezTo>
                <a:cubicBezTo>
                  <a:pt x="515470" y="909869"/>
                  <a:pt x="520487" y="901152"/>
                  <a:pt x="524435" y="891940"/>
                </a:cubicBezTo>
                <a:cubicBezTo>
                  <a:pt x="527227" y="885426"/>
                  <a:pt x="527989" y="878108"/>
                  <a:pt x="531159" y="871769"/>
                </a:cubicBezTo>
                <a:cubicBezTo>
                  <a:pt x="534773" y="864541"/>
                  <a:pt x="540124" y="858322"/>
                  <a:pt x="544606" y="851598"/>
                </a:cubicBezTo>
                <a:cubicBezTo>
                  <a:pt x="546738" y="840936"/>
                  <a:pt x="553735" y="803178"/>
                  <a:pt x="558053" y="791087"/>
                </a:cubicBezTo>
                <a:cubicBezTo>
                  <a:pt x="566172" y="768355"/>
                  <a:pt x="579093" y="747269"/>
                  <a:pt x="584947" y="723851"/>
                </a:cubicBezTo>
                <a:cubicBezTo>
                  <a:pt x="589382" y="706108"/>
                  <a:pt x="590258" y="689788"/>
                  <a:pt x="605117" y="676787"/>
                </a:cubicBezTo>
                <a:cubicBezTo>
                  <a:pt x="617280" y="666144"/>
                  <a:pt x="630127" y="655003"/>
                  <a:pt x="645459" y="649892"/>
                </a:cubicBezTo>
                <a:cubicBezTo>
                  <a:pt x="667638" y="642499"/>
                  <a:pt x="675127" y="640442"/>
                  <a:pt x="699247" y="629722"/>
                </a:cubicBezTo>
                <a:cubicBezTo>
                  <a:pt x="708406" y="625651"/>
                  <a:pt x="716929" y="620223"/>
                  <a:pt x="726141" y="616275"/>
                </a:cubicBezTo>
                <a:cubicBezTo>
                  <a:pt x="732655" y="613483"/>
                  <a:pt x="740117" y="612993"/>
                  <a:pt x="746312" y="609551"/>
                </a:cubicBezTo>
                <a:cubicBezTo>
                  <a:pt x="760439" y="601702"/>
                  <a:pt x="773206" y="591622"/>
                  <a:pt x="786653" y="582657"/>
                </a:cubicBezTo>
                <a:cubicBezTo>
                  <a:pt x="793376" y="578175"/>
                  <a:pt x="799157" y="571765"/>
                  <a:pt x="806823" y="569210"/>
                </a:cubicBezTo>
                <a:cubicBezTo>
                  <a:pt x="855931" y="552841"/>
                  <a:pt x="833413" y="559201"/>
                  <a:pt x="874059" y="549040"/>
                </a:cubicBezTo>
                <a:cubicBezTo>
                  <a:pt x="887506" y="540075"/>
                  <a:pt x="898721" y="526064"/>
                  <a:pt x="914400" y="522145"/>
                </a:cubicBezTo>
                <a:cubicBezTo>
                  <a:pt x="1013078" y="497477"/>
                  <a:pt x="932058" y="515702"/>
                  <a:pt x="1163170" y="508698"/>
                </a:cubicBezTo>
                <a:cubicBezTo>
                  <a:pt x="1176828" y="504146"/>
                  <a:pt x="1199659" y="497593"/>
                  <a:pt x="1210235" y="488528"/>
                </a:cubicBezTo>
                <a:cubicBezTo>
                  <a:pt x="1218743" y="481235"/>
                  <a:pt x="1222031" y="469079"/>
                  <a:pt x="1230406" y="461634"/>
                </a:cubicBezTo>
                <a:cubicBezTo>
                  <a:pt x="1242485" y="450897"/>
                  <a:pt x="1257300" y="443705"/>
                  <a:pt x="1270747" y="434740"/>
                </a:cubicBezTo>
                <a:cubicBezTo>
                  <a:pt x="1277470" y="430258"/>
                  <a:pt x="1285203" y="427006"/>
                  <a:pt x="1290917" y="421292"/>
                </a:cubicBezTo>
                <a:cubicBezTo>
                  <a:pt x="1331069" y="381141"/>
                  <a:pt x="1309161" y="391519"/>
                  <a:pt x="1351429" y="380951"/>
                </a:cubicBezTo>
                <a:cubicBezTo>
                  <a:pt x="1410369" y="322014"/>
                  <a:pt x="1335597" y="394145"/>
                  <a:pt x="1391770" y="347334"/>
                </a:cubicBezTo>
                <a:cubicBezTo>
                  <a:pt x="1399075" y="341247"/>
                  <a:pt x="1404636" y="333250"/>
                  <a:pt x="1411941" y="327163"/>
                </a:cubicBezTo>
                <a:cubicBezTo>
                  <a:pt x="1429318" y="312682"/>
                  <a:pt x="1432068" y="313731"/>
                  <a:pt x="1452282" y="306992"/>
                </a:cubicBezTo>
                <a:cubicBezTo>
                  <a:pt x="1469145" y="294345"/>
                  <a:pt x="1502966" y="268203"/>
                  <a:pt x="1519517" y="259928"/>
                </a:cubicBezTo>
                <a:cubicBezTo>
                  <a:pt x="1528482" y="255446"/>
                  <a:pt x="1537106" y="250203"/>
                  <a:pt x="1546412" y="246481"/>
                </a:cubicBezTo>
                <a:cubicBezTo>
                  <a:pt x="1559573" y="241217"/>
                  <a:pt x="1573306" y="237516"/>
                  <a:pt x="1586753" y="233034"/>
                </a:cubicBezTo>
                <a:cubicBezTo>
                  <a:pt x="1593476" y="230793"/>
                  <a:pt x="1601026" y="230241"/>
                  <a:pt x="1606923" y="226310"/>
                </a:cubicBezTo>
                <a:cubicBezTo>
                  <a:pt x="1613647" y="221828"/>
                  <a:pt x="1619710" y="216145"/>
                  <a:pt x="1627094" y="212863"/>
                </a:cubicBezTo>
                <a:cubicBezTo>
                  <a:pt x="1670107" y="193746"/>
                  <a:pt x="1671917" y="212863"/>
                  <a:pt x="1680882" y="212863"/>
                </a:cubicBezTo>
                <a:close/>
              </a:path>
            </a:pathLst>
          </a:custGeom>
          <a:solidFill>
            <a:srgbClr val="961348">
              <a:alpha val="2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Rettangolo 13"/>
          <p:cNvSpPr/>
          <p:nvPr/>
        </p:nvSpPr>
        <p:spPr>
          <a:xfrm>
            <a:off x="1004888" y="1817688"/>
            <a:ext cx="1104900" cy="3079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ALBA</a:t>
            </a:r>
          </a:p>
        </p:txBody>
      </p:sp>
      <p:sp>
        <p:nvSpPr>
          <p:cNvPr id="15" name="Rettangolo 14"/>
          <p:cNvSpPr/>
          <p:nvPr/>
        </p:nvSpPr>
        <p:spPr>
          <a:xfrm>
            <a:off x="6664325" y="2663825"/>
            <a:ext cx="1350963" cy="3079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CORTEMILIA</a:t>
            </a:r>
          </a:p>
        </p:txBody>
      </p:sp>
      <p:sp>
        <p:nvSpPr>
          <p:cNvPr id="16" name="Rettangolo 15"/>
          <p:cNvSpPr/>
          <p:nvPr/>
        </p:nvSpPr>
        <p:spPr>
          <a:xfrm>
            <a:off x="2528888" y="5108575"/>
            <a:ext cx="1104900" cy="3079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PRIERO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341313" y="693738"/>
            <a:ext cx="8229600" cy="950912"/>
          </a:xfrm>
        </p:spPr>
        <p:txBody>
          <a:bodyPr>
            <a:normAutofit fontScale="90000"/>
          </a:bodyPr>
          <a:lstStyle/>
          <a:p>
            <a:r>
              <a:rPr lang="it-IT" smtClean="0">
                <a:latin typeface="Verdana" pitchFamily="34" charset="0"/>
                <a:cs typeface="Verdana" pitchFamily="34" charset="0"/>
              </a:rPr>
              <a:t>Le architetture civili/militari nel Cuneese</a:t>
            </a:r>
          </a:p>
        </p:txBody>
      </p:sp>
      <p:sp>
        <p:nvSpPr>
          <p:cNvPr id="18435" name="Segnaposto contenuto 2"/>
          <p:cNvSpPr>
            <a:spLocks noGrp="1"/>
          </p:cNvSpPr>
          <p:nvPr>
            <p:ph idx="1"/>
          </p:nvPr>
        </p:nvSpPr>
        <p:spPr/>
        <p:txBody>
          <a:bodyPr/>
          <a:lstStyle/>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DC854563-672C-4355-9A63-0919AD5B2055}" type="slidenum">
              <a:rPr lang="it-IT" smtClean="0"/>
              <a:pPr>
                <a:defRPr/>
              </a:pPr>
              <a:t>6</a:t>
            </a:fld>
            <a:endParaRPr lang="it-IT"/>
          </a:p>
        </p:txBody>
      </p:sp>
      <p:pic>
        <p:nvPicPr>
          <p:cNvPr id="18438" name="Picture 2" descr="http://www.viavai.info/cartina-grande.gif"/>
          <p:cNvPicPr>
            <a:picLocks noChangeAspect="1" noChangeArrowheads="1"/>
          </p:cNvPicPr>
          <p:nvPr/>
        </p:nvPicPr>
        <p:blipFill>
          <a:blip r:embed="rId2"/>
          <a:srcRect/>
          <a:stretch>
            <a:fillRect/>
          </a:stretch>
        </p:blipFill>
        <p:spPr bwMode="auto">
          <a:xfrm>
            <a:off x="1654175" y="1644650"/>
            <a:ext cx="5922963" cy="460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282575" y="765175"/>
            <a:ext cx="8229600" cy="950913"/>
          </a:xfrm>
        </p:spPr>
        <p:txBody>
          <a:bodyPr/>
          <a:lstStyle/>
          <a:p>
            <a:r>
              <a:rPr lang="it-IT" sz="2600" smtClean="0">
                <a:latin typeface="Verdana" pitchFamily="34" charset="0"/>
                <a:cs typeface="Verdana" pitchFamily="34" charset="0"/>
              </a:rPr>
              <a:t>Le architetture civili/militari nel Cuneese</a:t>
            </a:r>
          </a:p>
        </p:txBody>
      </p:sp>
      <p:sp>
        <p:nvSpPr>
          <p:cNvPr id="19459" name="Segnaposto contenuto 2"/>
          <p:cNvSpPr>
            <a:spLocks noGrp="1"/>
          </p:cNvSpPr>
          <p:nvPr>
            <p:ph idx="1"/>
          </p:nvPr>
        </p:nvSpPr>
        <p:spPr>
          <a:xfrm>
            <a:off x="457200" y="1722438"/>
            <a:ext cx="8229600" cy="1963737"/>
          </a:xfrm>
        </p:spPr>
        <p:txBody>
          <a:bodyPr>
            <a:normAutofit fontScale="92500" lnSpcReduction="20000"/>
          </a:bodyPr>
          <a:lstStyle/>
          <a:p>
            <a:pPr algn="just"/>
            <a:r>
              <a:rPr lang="it-IT" sz="1600" smtClean="0">
                <a:latin typeface="Verdana" pitchFamily="34" charset="0"/>
                <a:cs typeface="Verdana" pitchFamily="34" charset="0"/>
              </a:rPr>
              <a:t>Numero complessivo di evidenze architettoniche civili e militari in provincia di Cuneo: </a:t>
            </a:r>
            <a:r>
              <a:rPr lang="it-IT" sz="1600" b="1" smtClean="0">
                <a:latin typeface="Verdana" pitchFamily="34" charset="0"/>
                <a:cs typeface="Verdana" pitchFamily="34" charset="0"/>
              </a:rPr>
              <a:t>222</a:t>
            </a:r>
            <a:r>
              <a:rPr lang="it-IT" sz="1600" smtClean="0">
                <a:latin typeface="Verdana" pitchFamily="34" charset="0"/>
                <a:cs typeface="Verdana" pitchFamily="34" charset="0"/>
              </a:rPr>
              <a:t>. Testimonianze diffuse sia in ambito urbano che suburbano. </a:t>
            </a:r>
          </a:p>
          <a:p>
            <a:pPr algn="just"/>
            <a:endParaRPr lang="it-IT" sz="1600" smtClean="0">
              <a:latin typeface="Verdana" pitchFamily="34" charset="0"/>
              <a:cs typeface="Verdana" pitchFamily="34" charset="0"/>
              <a:sym typeface="Wingdings" pitchFamily="2" charset="2"/>
            </a:endParaRPr>
          </a:p>
          <a:p>
            <a:pPr algn="just"/>
            <a:r>
              <a:rPr lang="it-IT" sz="1600" smtClean="0">
                <a:latin typeface="Verdana" pitchFamily="34" charset="0"/>
                <a:cs typeface="Verdana" pitchFamily="34" charset="0"/>
                <a:sym typeface="Wingdings" pitchFamily="2" charset="2"/>
              </a:rPr>
              <a:t></a:t>
            </a:r>
            <a:r>
              <a:rPr lang="it-IT" sz="1600" smtClean="0">
                <a:latin typeface="Verdana" pitchFamily="34" charset="0"/>
                <a:cs typeface="Verdana" pitchFamily="34" charset="0"/>
              </a:rPr>
              <a:t> beni che nel corso dei secoli hanno conosciuto, nella maggior parte dei casi, un cambiamento di funzione: questo fenomeno ha cambiato drasticamente l’architettura della struttura fortificata.</a:t>
            </a:r>
          </a:p>
          <a:p>
            <a:pPr algn="just"/>
            <a:r>
              <a:rPr lang="it-IT" sz="1600" smtClean="0">
                <a:latin typeface="Verdana" pitchFamily="34" charset="0"/>
                <a:cs typeface="Verdana" pitchFamily="34" charset="0"/>
              </a:rPr>
              <a:t>Interventi di restauro talvolta non sempre mirati e consoni ai criteri della valorizzazione ma realizzati piuttosto per evitare una perdita totale del bene.</a:t>
            </a:r>
          </a:p>
          <a:p>
            <a:pPr algn="just"/>
            <a:r>
              <a:rPr lang="it-IT" sz="1600" smtClean="0">
                <a:latin typeface="Verdana" pitchFamily="34" charset="0"/>
                <a:cs typeface="Verdana" pitchFamily="34" charset="0"/>
              </a:rPr>
              <a:t> </a:t>
            </a:r>
          </a:p>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02D716F1-2961-4556-8A36-E0F29CF785A8}" type="slidenum">
              <a:rPr lang="it-IT" smtClean="0"/>
              <a:pPr>
                <a:defRPr/>
              </a:pPr>
              <a:t>7</a:t>
            </a:fld>
            <a:endParaRPr lang="it-IT"/>
          </a:p>
        </p:txBody>
      </p:sp>
      <p:pic>
        <p:nvPicPr>
          <p:cNvPr id="19462" name="Picture 2" descr="http://media-cdn.tripadvisor.com/media/photo-s/03/d6/73/59/castello-di-lagnasco.jpg"/>
          <p:cNvPicPr>
            <a:picLocks noChangeAspect="1" noChangeArrowheads="1"/>
          </p:cNvPicPr>
          <p:nvPr/>
        </p:nvPicPr>
        <p:blipFill>
          <a:blip r:embed="rId2"/>
          <a:srcRect/>
          <a:stretch>
            <a:fillRect/>
          </a:stretch>
        </p:blipFill>
        <p:spPr bwMode="auto">
          <a:xfrm>
            <a:off x="850900" y="4464050"/>
            <a:ext cx="2206625" cy="1468438"/>
          </a:xfrm>
          <a:prstGeom prst="rect">
            <a:avLst/>
          </a:prstGeom>
          <a:noFill/>
          <a:ln w="9525">
            <a:noFill/>
            <a:miter lim="800000"/>
            <a:headEnd/>
            <a:tailEnd/>
          </a:ln>
        </p:spPr>
      </p:pic>
      <p:pic>
        <p:nvPicPr>
          <p:cNvPr id="19463" name="Picture 6" descr="Risultati immagini per torre di murazzano"/>
          <p:cNvPicPr>
            <a:picLocks noChangeAspect="1" noChangeArrowheads="1"/>
          </p:cNvPicPr>
          <p:nvPr/>
        </p:nvPicPr>
        <p:blipFill>
          <a:blip r:embed="rId3"/>
          <a:srcRect/>
          <a:stretch>
            <a:fillRect/>
          </a:stretch>
        </p:blipFill>
        <p:spPr bwMode="auto">
          <a:xfrm>
            <a:off x="3668713" y="4173538"/>
            <a:ext cx="1598612" cy="2133600"/>
          </a:xfrm>
          <a:prstGeom prst="rect">
            <a:avLst/>
          </a:prstGeom>
          <a:noFill/>
          <a:ln w="9525">
            <a:noFill/>
            <a:miter lim="800000"/>
            <a:headEnd/>
            <a:tailEnd/>
          </a:ln>
        </p:spPr>
      </p:pic>
      <p:pic>
        <p:nvPicPr>
          <p:cNvPr id="19464" name="Picture 2" descr="http://www.turismocn.com/csServlet/DisplayImm.svt?tabella=turismoartigiano_attrattive&amp;field=IMMAGINE_1&amp;pKey=939"/>
          <p:cNvPicPr>
            <a:picLocks noChangeAspect="1" noChangeArrowheads="1"/>
          </p:cNvPicPr>
          <p:nvPr/>
        </p:nvPicPr>
        <p:blipFill>
          <a:blip r:embed="rId4"/>
          <a:srcRect/>
          <a:stretch>
            <a:fillRect/>
          </a:stretch>
        </p:blipFill>
        <p:spPr bwMode="auto">
          <a:xfrm>
            <a:off x="6086475" y="4260850"/>
            <a:ext cx="1489075" cy="198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457200" y="766763"/>
            <a:ext cx="8229600" cy="950912"/>
          </a:xfrm>
        </p:spPr>
        <p:txBody>
          <a:bodyPr/>
          <a:lstStyle/>
          <a:p>
            <a:r>
              <a:rPr lang="it-IT" sz="2600" smtClean="0">
                <a:latin typeface="Verdana" pitchFamily="34" charset="0"/>
                <a:cs typeface="Verdana" pitchFamily="34" charset="0"/>
              </a:rPr>
              <a:t>Le architetture civili/militari nel Cuneese</a:t>
            </a:r>
          </a:p>
        </p:txBody>
      </p:sp>
      <p:sp>
        <p:nvSpPr>
          <p:cNvPr id="20483" name="Segnaposto contenuto 2"/>
          <p:cNvSpPr>
            <a:spLocks noGrp="1"/>
          </p:cNvSpPr>
          <p:nvPr>
            <p:ph idx="1"/>
          </p:nvPr>
        </p:nvSpPr>
        <p:spPr>
          <a:xfrm>
            <a:off x="457200" y="1576388"/>
            <a:ext cx="8229600" cy="2632075"/>
          </a:xfrm>
        </p:spPr>
        <p:txBody>
          <a:bodyPr>
            <a:normAutofit lnSpcReduction="10000"/>
          </a:bodyPr>
          <a:lstStyle/>
          <a:p>
            <a:pPr algn="just"/>
            <a:r>
              <a:rPr lang="it-IT" sz="1600" smtClean="0">
                <a:latin typeface="Verdana" pitchFamily="34" charset="0"/>
                <a:cs typeface="Verdana" pitchFamily="34" charset="0"/>
              </a:rPr>
              <a:t>Numero di</a:t>
            </a:r>
            <a:r>
              <a:rPr lang="it-IT" sz="1600" b="1" smtClean="0">
                <a:latin typeface="Verdana" pitchFamily="34" charset="0"/>
                <a:cs typeface="Verdana" pitchFamily="34" charset="0"/>
              </a:rPr>
              <a:t> castelli </a:t>
            </a:r>
            <a:r>
              <a:rPr lang="it-IT" sz="1600" smtClean="0">
                <a:latin typeface="Verdana" pitchFamily="34" charset="0"/>
                <a:cs typeface="Verdana" pitchFamily="34" charset="0"/>
              </a:rPr>
              <a:t>(in stato di conservazione discreto o buono)</a:t>
            </a:r>
            <a:r>
              <a:rPr lang="it-IT" sz="1600" smtClean="0">
                <a:latin typeface="Verdana" pitchFamily="34" charset="0"/>
                <a:cs typeface="Verdana" pitchFamily="34" charset="0"/>
                <a:sym typeface="Wingdings" pitchFamily="2" charset="2"/>
              </a:rPr>
              <a:t></a:t>
            </a:r>
            <a:r>
              <a:rPr lang="it-IT" sz="1600" b="1" smtClean="0">
                <a:latin typeface="Verdana" pitchFamily="34" charset="0"/>
                <a:cs typeface="Verdana" pitchFamily="34" charset="0"/>
              </a:rPr>
              <a:t> 77</a:t>
            </a:r>
          </a:p>
          <a:p>
            <a:pPr algn="just"/>
            <a:r>
              <a:rPr lang="it-IT" sz="1600" smtClean="0">
                <a:latin typeface="Verdana" pitchFamily="34" charset="0"/>
                <a:cs typeface="Verdana" pitchFamily="34" charset="0"/>
              </a:rPr>
              <a:t>Di questi, buona parte sono stati destinati ad uso residenziale, garantendo una continuità d’uso, con conseguente manutenzione ordinaria e straordinaria. Altri sono di proprietà pubblica, ed ospitano uffici e strutture comunali, musei, attività di vario tipo etc.</a:t>
            </a:r>
          </a:p>
          <a:p>
            <a:pPr algn="just"/>
            <a:r>
              <a:rPr lang="it-IT" sz="1600" smtClean="0">
                <a:latin typeface="Verdana" pitchFamily="34" charset="0"/>
                <a:cs typeface="Verdana" pitchFamily="34" charset="0"/>
              </a:rPr>
              <a:t> </a:t>
            </a:r>
          </a:p>
          <a:p>
            <a:pPr algn="just"/>
            <a:r>
              <a:rPr lang="it-IT" sz="1600" smtClean="0">
                <a:latin typeface="Verdana" pitchFamily="34" charset="0"/>
                <a:cs typeface="Verdana" pitchFamily="34" charset="0"/>
              </a:rPr>
              <a:t>Numero di </a:t>
            </a:r>
            <a:r>
              <a:rPr lang="it-IT" sz="1600" b="1" smtClean="0">
                <a:latin typeface="Verdana" pitchFamily="34" charset="0"/>
                <a:cs typeface="Verdana" pitchFamily="34" charset="0"/>
              </a:rPr>
              <a:t>torri </a:t>
            </a:r>
            <a:r>
              <a:rPr lang="it-IT" sz="1600" smtClean="0">
                <a:latin typeface="Verdana" pitchFamily="34" charset="0"/>
                <a:cs typeface="Verdana" pitchFamily="34" charset="0"/>
                <a:sym typeface="Wingdings" pitchFamily="2" charset="2"/>
              </a:rPr>
              <a:t></a:t>
            </a:r>
            <a:r>
              <a:rPr lang="it-IT" sz="1600" smtClean="0">
                <a:latin typeface="Verdana" pitchFamily="34" charset="0"/>
                <a:cs typeface="Verdana" pitchFamily="34" charset="0"/>
              </a:rPr>
              <a:t> </a:t>
            </a:r>
            <a:r>
              <a:rPr lang="it-IT" sz="1600" b="1" smtClean="0">
                <a:latin typeface="Verdana" pitchFamily="34" charset="0"/>
                <a:cs typeface="Verdana" pitchFamily="34" charset="0"/>
              </a:rPr>
              <a:t>49</a:t>
            </a:r>
            <a:r>
              <a:rPr lang="it-IT" sz="1600" smtClean="0">
                <a:latin typeface="Verdana" pitchFamily="34" charset="0"/>
                <a:cs typeface="Verdana" pitchFamily="34" charset="0"/>
              </a:rPr>
              <a:t>, di cui 26 di proprietà pubblica e in ben conservate. La restante parte si trova in avanzato stato di degrado.</a:t>
            </a:r>
          </a:p>
          <a:p>
            <a:pPr algn="just"/>
            <a:endParaRPr lang="it-IT" sz="1600" smtClean="0">
              <a:latin typeface="Verdana" pitchFamily="34" charset="0"/>
              <a:cs typeface="Verdana" pitchFamily="34" charset="0"/>
            </a:endParaRPr>
          </a:p>
          <a:p>
            <a:pPr algn="just"/>
            <a:r>
              <a:rPr lang="it-IT" sz="1600" smtClean="0">
                <a:latin typeface="Verdana" pitchFamily="34" charset="0"/>
                <a:cs typeface="Verdana" pitchFamily="34" charset="0"/>
              </a:rPr>
              <a:t>Castelli + torri </a:t>
            </a:r>
            <a:r>
              <a:rPr lang="it-IT" sz="1600" smtClean="0">
                <a:latin typeface="Verdana" pitchFamily="34" charset="0"/>
                <a:cs typeface="Verdana" pitchFamily="34" charset="0"/>
                <a:sym typeface="Wingdings" pitchFamily="2" charset="2"/>
              </a:rPr>
              <a:t></a:t>
            </a:r>
            <a:r>
              <a:rPr lang="it-IT" sz="1600" smtClean="0">
                <a:latin typeface="Verdana" pitchFamily="34" charset="0"/>
                <a:cs typeface="Verdana" pitchFamily="34" charset="0"/>
              </a:rPr>
              <a:t> circa </a:t>
            </a:r>
            <a:r>
              <a:rPr lang="it-IT" sz="1600" b="1" smtClean="0">
                <a:latin typeface="Verdana" pitchFamily="34" charset="0"/>
                <a:cs typeface="Verdana" pitchFamily="34" charset="0"/>
              </a:rPr>
              <a:t>130 </a:t>
            </a:r>
            <a:r>
              <a:rPr lang="it-IT" sz="1600" smtClean="0">
                <a:latin typeface="Verdana" pitchFamily="34" charset="0"/>
                <a:cs typeface="Verdana" pitchFamily="34" charset="0"/>
              </a:rPr>
              <a:t>evidenze in buono stato di conservazione.</a:t>
            </a:r>
          </a:p>
          <a:p>
            <a:pPr algn="just"/>
            <a:endParaRPr lang="it-IT" sz="1800" smtClean="0">
              <a:latin typeface="Verdana" pitchFamily="34" charset="0"/>
              <a:cs typeface="Verdana" pitchFamily="34" charset="0"/>
            </a:endParaRPr>
          </a:p>
          <a:p>
            <a:endParaRPr lang="it-IT" smtClean="0">
              <a:latin typeface="Verdana" pitchFamily="34" charset="0"/>
              <a:cs typeface="Verdana" pitchFamily="34" charset="0"/>
            </a:endParaRPr>
          </a:p>
          <a:p>
            <a:endParaRPr lang="it-IT" smtClean="0">
              <a:latin typeface="Verdana" pitchFamily="34" charset="0"/>
              <a:cs typeface="Verdana" pitchFamily="34" charset="0"/>
            </a:endParaRP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DE392F9E-CEAA-4DA5-9887-DD5C684FDDE8}" type="slidenum">
              <a:rPr lang="it-IT" smtClean="0"/>
              <a:pPr>
                <a:defRPr/>
              </a:pPr>
              <a:t>8</a:t>
            </a:fld>
            <a:endParaRPr lang="it-IT"/>
          </a:p>
        </p:txBody>
      </p:sp>
      <p:pic>
        <p:nvPicPr>
          <p:cNvPr id="20486" name="Picture 4" descr="http://media.iluoghidelcuore.it/resize/585x/ldc-542cdca5bf8703.67454120.jpg"/>
          <p:cNvPicPr>
            <a:picLocks noChangeAspect="1" noChangeArrowheads="1"/>
          </p:cNvPicPr>
          <p:nvPr/>
        </p:nvPicPr>
        <p:blipFill>
          <a:blip r:embed="rId2"/>
          <a:srcRect/>
          <a:stretch>
            <a:fillRect/>
          </a:stretch>
        </p:blipFill>
        <p:spPr bwMode="auto">
          <a:xfrm>
            <a:off x="663575" y="4579938"/>
            <a:ext cx="2138363" cy="1428750"/>
          </a:xfrm>
          <a:prstGeom prst="rect">
            <a:avLst/>
          </a:prstGeom>
          <a:noFill/>
          <a:ln w="9525">
            <a:noFill/>
            <a:miter lim="800000"/>
            <a:headEnd/>
            <a:tailEnd/>
          </a:ln>
        </p:spPr>
      </p:pic>
      <p:pic>
        <p:nvPicPr>
          <p:cNvPr id="20487" name="Picture 4" descr="http://www.targatocn.it/typo3temp/pics/c_46778591c8.jpg"/>
          <p:cNvPicPr>
            <a:picLocks noChangeAspect="1" noChangeArrowheads="1"/>
          </p:cNvPicPr>
          <p:nvPr/>
        </p:nvPicPr>
        <p:blipFill>
          <a:blip r:embed="rId3" cstate="print"/>
          <a:srcRect/>
          <a:stretch>
            <a:fillRect/>
          </a:stretch>
        </p:blipFill>
        <p:spPr bwMode="auto">
          <a:xfrm>
            <a:off x="3201988" y="4451350"/>
            <a:ext cx="2733675" cy="1657350"/>
          </a:xfrm>
          <a:prstGeom prst="rect">
            <a:avLst/>
          </a:prstGeom>
          <a:noFill/>
          <a:ln w="9525">
            <a:noFill/>
            <a:miter lim="800000"/>
            <a:headEnd/>
            <a:tailEnd/>
          </a:ln>
        </p:spPr>
      </p:pic>
      <p:pic>
        <p:nvPicPr>
          <p:cNvPr id="20488" name="Picture 6" descr="http://rete.comuni-italiani.it/foto/2009/wp-content/uploads/2009/08/66797-800x535-300x200.jpg"/>
          <p:cNvPicPr>
            <a:picLocks noChangeAspect="1" noChangeArrowheads="1"/>
          </p:cNvPicPr>
          <p:nvPr/>
        </p:nvPicPr>
        <p:blipFill>
          <a:blip r:embed="rId4"/>
          <a:srcRect/>
          <a:stretch>
            <a:fillRect/>
          </a:stretch>
        </p:blipFill>
        <p:spPr bwMode="auto">
          <a:xfrm>
            <a:off x="6307138" y="4579938"/>
            <a:ext cx="2046287"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254000" y="766763"/>
            <a:ext cx="8229600" cy="950912"/>
          </a:xfrm>
        </p:spPr>
        <p:txBody>
          <a:bodyPr/>
          <a:lstStyle/>
          <a:p>
            <a:r>
              <a:rPr lang="it-IT" sz="2600" smtClean="0">
                <a:latin typeface="Verdana" pitchFamily="34" charset="0"/>
                <a:cs typeface="Verdana" pitchFamily="34" charset="0"/>
              </a:rPr>
              <a:t>Le architetture civili/militari nel Cuneese</a:t>
            </a:r>
          </a:p>
        </p:txBody>
      </p:sp>
      <p:sp>
        <p:nvSpPr>
          <p:cNvPr id="21507" name="Segnaposto contenuto 2"/>
          <p:cNvSpPr>
            <a:spLocks noGrp="1"/>
          </p:cNvSpPr>
          <p:nvPr>
            <p:ph idx="1"/>
          </p:nvPr>
        </p:nvSpPr>
        <p:spPr>
          <a:xfrm>
            <a:off x="457200" y="1606550"/>
            <a:ext cx="8229600" cy="808038"/>
          </a:xfrm>
        </p:spPr>
        <p:txBody>
          <a:bodyPr/>
          <a:lstStyle/>
          <a:p>
            <a:r>
              <a:rPr lang="it-IT" sz="1800" smtClean="0">
                <a:latin typeface="Verdana" pitchFamily="34" charset="0"/>
                <a:cs typeface="Verdana" pitchFamily="34" charset="0"/>
              </a:rPr>
              <a:t>Strutture fortificate nelle Langhe:</a:t>
            </a:r>
            <a:r>
              <a:rPr lang="it-IT" sz="1800" b="1" smtClean="0">
                <a:latin typeface="Verdana" pitchFamily="34" charset="0"/>
                <a:cs typeface="Verdana" pitchFamily="34" charset="0"/>
              </a:rPr>
              <a:t> 37</a:t>
            </a:r>
          </a:p>
          <a:p>
            <a:r>
              <a:rPr lang="it-IT" sz="1800" smtClean="0">
                <a:latin typeface="Verdana" pitchFamily="34" charset="0"/>
                <a:cs typeface="Verdana" pitchFamily="34" charset="0"/>
              </a:rPr>
              <a:t>Strutture fortificate inserite in </a:t>
            </a:r>
            <a:r>
              <a:rPr lang="it-IT" sz="1800" i="1" smtClean="0">
                <a:latin typeface="Verdana" pitchFamily="34" charset="0"/>
                <a:cs typeface="Verdana" pitchFamily="34" charset="0"/>
              </a:rPr>
              <a:t>Langa Medievale</a:t>
            </a:r>
            <a:r>
              <a:rPr lang="it-IT" sz="1800" smtClean="0">
                <a:latin typeface="Verdana" pitchFamily="34" charset="0"/>
                <a:cs typeface="Verdana" pitchFamily="34" charset="0"/>
              </a:rPr>
              <a:t>: </a:t>
            </a:r>
            <a:r>
              <a:rPr lang="it-IT" sz="1800" b="1" smtClean="0">
                <a:latin typeface="Verdana" pitchFamily="34" charset="0"/>
                <a:cs typeface="Verdana" pitchFamily="34" charset="0"/>
              </a:rPr>
              <a:t>22</a:t>
            </a:r>
          </a:p>
        </p:txBody>
      </p:sp>
      <p:sp>
        <p:nvSpPr>
          <p:cNvPr id="4" name="Segnaposto piè di pagina 3"/>
          <p:cNvSpPr>
            <a:spLocks noGrp="1"/>
          </p:cNvSpPr>
          <p:nvPr>
            <p:ph type="ftr" sz="quarter" idx="11"/>
          </p:nvPr>
        </p:nvSpPr>
        <p:spPr/>
        <p:txBody>
          <a:bodyPr/>
          <a:lstStyle/>
          <a:p>
            <a:pPr>
              <a:defRPr/>
            </a:pPr>
            <a:r>
              <a:rPr lang="pl-PL" smtClean="0"/>
              <a:t>www.langamedievale.it</a:t>
            </a:r>
            <a:endParaRPr lang="it-IT"/>
          </a:p>
        </p:txBody>
      </p:sp>
      <p:sp>
        <p:nvSpPr>
          <p:cNvPr id="5" name="Segnaposto numero diapositiva 4"/>
          <p:cNvSpPr>
            <a:spLocks noGrp="1"/>
          </p:cNvSpPr>
          <p:nvPr>
            <p:ph type="sldNum" sz="quarter" idx="12"/>
          </p:nvPr>
        </p:nvSpPr>
        <p:spPr/>
        <p:txBody>
          <a:bodyPr/>
          <a:lstStyle/>
          <a:p>
            <a:pPr>
              <a:defRPr/>
            </a:pPr>
            <a:fld id="{CC1338E8-05F4-471C-8BB6-7A5BC0F66F49}" type="slidenum">
              <a:rPr lang="it-IT" smtClean="0"/>
              <a:pPr>
                <a:defRPr/>
              </a:pPr>
              <a:t>9</a:t>
            </a:fld>
            <a:endParaRPr lang="it-IT"/>
          </a:p>
        </p:txBody>
      </p:sp>
      <p:pic>
        <p:nvPicPr>
          <p:cNvPr id="21510" name="Picture 8" descr="http://www.ilmonferrato.info/cn/barbar/torre.jpg"/>
          <p:cNvPicPr>
            <a:picLocks noChangeAspect="1" noChangeArrowheads="1"/>
          </p:cNvPicPr>
          <p:nvPr/>
        </p:nvPicPr>
        <p:blipFill>
          <a:blip r:embed="rId2"/>
          <a:srcRect/>
          <a:stretch>
            <a:fillRect/>
          </a:stretch>
        </p:blipFill>
        <p:spPr bwMode="auto">
          <a:xfrm>
            <a:off x="327025" y="2624138"/>
            <a:ext cx="2333625" cy="3106737"/>
          </a:xfrm>
          <a:prstGeom prst="rect">
            <a:avLst/>
          </a:prstGeom>
          <a:noFill/>
          <a:ln w="9525">
            <a:noFill/>
            <a:miter lim="800000"/>
            <a:headEnd/>
            <a:tailEnd/>
          </a:ln>
        </p:spPr>
      </p:pic>
      <p:pic>
        <p:nvPicPr>
          <p:cNvPr id="21511" name="Picture 18" descr="http://www.comune.roddi.cn.it/portals/254/SiscomImmaginiGuidaPaese/CastellodiRoddi2.jpeg"/>
          <p:cNvPicPr>
            <a:picLocks noChangeAspect="1" noChangeArrowheads="1"/>
          </p:cNvPicPr>
          <p:nvPr/>
        </p:nvPicPr>
        <p:blipFill>
          <a:blip r:embed="rId3"/>
          <a:srcRect/>
          <a:stretch>
            <a:fillRect/>
          </a:stretch>
        </p:blipFill>
        <p:spPr bwMode="auto">
          <a:xfrm>
            <a:off x="2982913" y="3165475"/>
            <a:ext cx="2557462" cy="1773238"/>
          </a:xfrm>
          <a:prstGeom prst="rect">
            <a:avLst/>
          </a:prstGeom>
          <a:noFill/>
          <a:ln w="9525">
            <a:noFill/>
            <a:miter lim="800000"/>
            <a:headEnd/>
            <a:tailEnd/>
          </a:ln>
        </p:spPr>
      </p:pic>
      <p:pic>
        <p:nvPicPr>
          <p:cNvPr id="21512" name="Picture 20" descr="http://www.parcoletterario.it/imcom/p_citaz/niellabelbo/f_01.jpg"/>
          <p:cNvPicPr>
            <a:picLocks noChangeAspect="1" noChangeArrowheads="1"/>
          </p:cNvPicPr>
          <p:nvPr/>
        </p:nvPicPr>
        <p:blipFill>
          <a:blip r:embed="rId4"/>
          <a:srcRect/>
          <a:stretch>
            <a:fillRect/>
          </a:stretch>
        </p:blipFill>
        <p:spPr bwMode="auto">
          <a:xfrm>
            <a:off x="5857875" y="3090863"/>
            <a:ext cx="2967038" cy="197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804</Words>
  <Application>Microsoft Office PowerPoint</Application>
  <PresentationFormat>Presentazione su schermo (4:3)</PresentationFormat>
  <Paragraphs>112</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Architetture civili e militari di epoca medievale tra Langhe e Monregalese </vt:lpstr>
      <vt:lpstr>Su cosa si basa il progetto Langa Medievale?</vt:lpstr>
      <vt:lpstr>Langa medievale: gli itinerari</vt:lpstr>
      <vt:lpstr>Diapositiva 4</vt:lpstr>
      <vt:lpstr>Diapositiva 5</vt:lpstr>
      <vt:lpstr>Le architetture civili/militari nel Cuneese</vt:lpstr>
      <vt:lpstr>Le architetture civili/militari nel Cuneese</vt:lpstr>
      <vt:lpstr>Le architetture civili/militari nel Cuneese</vt:lpstr>
      <vt:lpstr>Le architetture civili/militari nel Cuneese</vt:lpstr>
      <vt:lpstr>Le architetture civili/militari nel Cuneese</vt:lpstr>
      <vt:lpstr>Diapositiva 11</vt:lpstr>
      <vt:lpstr>Diapositiva 12</vt:lpstr>
      <vt:lpstr>Torre di S. Stefano Belbo</vt:lpstr>
      <vt:lpstr>Castello di Sinio</vt:lpstr>
      <vt:lpstr>Castello di Roddi</vt:lpstr>
      <vt:lpstr>Castello di Roddi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Architetture civili e militari di epoca medievale tra Langhe e Monregalese </dc:title>
  <dc:creator>Donatella</dc:creator>
  <cp:lastModifiedBy>Donatella</cp:lastModifiedBy>
  <cp:revision>1</cp:revision>
  <dcterms:created xsi:type="dcterms:W3CDTF">2015-06-16T22:28:02Z</dcterms:created>
  <dcterms:modified xsi:type="dcterms:W3CDTF">2015-06-16T22:28:37Z</dcterms:modified>
</cp:coreProperties>
</file>