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75AC2CA-74D4-47DC-9ABE-4A73221291E3}" type="datetimeFigureOut">
              <a:rPr lang="it-IT" smtClean="0"/>
              <a:t>17/06/2015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75AC2CA-74D4-47DC-9ABE-4A73221291E3}" type="datetimeFigureOut">
              <a:rPr lang="it-IT" smtClean="0"/>
              <a:t>17/06/2015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75AC2CA-74D4-47DC-9ABE-4A73221291E3}" type="datetimeFigureOut">
              <a:rPr lang="it-IT" smtClean="0"/>
              <a:t>17/06/2015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75AC2CA-74D4-47DC-9ABE-4A73221291E3}" type="datetimeFigureOut">
              <a:rPr lang="it-IT" smtClean="0"/>
              <a:t>17/06/2015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75AC2CA-74D4-47DC-9ABE-4A73221291E3}" type="datetimeFigureOut">
              <a:rPr lang="it-IT" smtClean="0"/>
              <a:t>17/06/2015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75AC2CA-74D4-47DC-9ABE-4A73221291E3}" type="datetimeFigureOut">
              <a:rPr lang="it-IT" smtClean="0"/>
              <a:t>17/06/2015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75AC2CA-74D4-47DC-9ABE-4A73221291E3}" type="datetimeFigureOut">
              <a:rPr lang="it-IT" smtClean="0"/>
              <a:t>17/06/2015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75AC2CA-74D4-47DC-9ABE-4A73221291E3}" type="datetimeFigureOut">
              <a:rPr lang="it-IT" smtClean="0"/>
              <a:t>17/06/2015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75AC2CA-74D4-47DC-9ABE-4A73221291E3}" type="datetimeFigureOut">
              <a:rPr lang="it-IT" smtClean="0"/>
              <a:t>17/06/2015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75AC2CA-74D4-47DC-9ABE-4A73221291E3}" type="datetimeFigureOut">
              <a:rPr lang="it-IT" smtClean="0"/>
              <a:t>17/06/2015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75AC2CA-74D4-47DC-9ABE-4A73221291E3}" type="datetimeFigureOut">
              <a:rPr lang="it-IT" smtClean="0"/>
              <a:t>17/06/2015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B84A32-A3E5-4109-B7AE-75E0F0BBB7FE}"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AC2CA-74D4-47DC-9ABE-4A73221291E3}" type="datetimeFigureOut">
              <a:rPr lang="it-IT" smtClean="0"/>
              <a:t>17/06/2015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84A32-A3E5-4109-B7AE-75E0F0BBB7FE}"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p:txBody>
          <a:bodyPr>
            <a:normAutofit fontScale="90000"/>
          </a:bodyPr>
          <a:lstStyle/>
          <a:p>
            <a:r>
              <a:rPr lang="it-IT" smtClean="0">
                <a:latin typeface="Verdana" pitchFamily="34" charset="0"/>
                <a:cs typeface="Verdana" pitchFamily="34" charset="0"/>
              </a:rPr>
              <a:t>Castello di Serralunga d’Alba</a:t>
            </a:r>
          </a:p>
        </p:txBody>
      </p:sp>
      <p:sp>
        <p:nvSpPr>
          <p:cNvPr id="29699" name="Segnaposto contenuto 2"/>
          <p:cNvSpPr>
            <a:spLocks noGrp="1"/>
          </p:cNvSpPr>
          <p:nvPr>
            <p:ph idx="1"/>
          </p:nvPr>
        </p:nvSpPr>
        <p:spPr/>
        <p:txBody>
          <a:bodyPr/>
          <a:lstStyle/>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DA811CCE-5ECE-42C6-AB62-5BA19B9E2500}" type="slidenum">
              <a:rPr lang="it-IT" smtClean="0"/>
              <a:pPr>
                <a:defRPr/>
              </a:pPr>
              <a:t>1</a:t>
            </a:fld>
            <a:endParaRPr lang="it-IT"/>
          </a:p>
        </p:txBody>
      </p:sp>
      <p:pic>
        <p:nvPicPr>
          <p:cNvPr id="29702" name="Picture 2" descr="http://eventi.langhe.net/files/2013/09/serralunga-d-alba1.jpg"/>
          <p:cNvPicPr>
            <a:picLocks noChangeAspect="1" noChangeArrowheads="1"/>
          </p:cNvPicPr>
          <p:nvPr/>
        </p:nvPicPr>
        <p:blipFill>
          <a:blip r:embed="rId2"/>
          <a:srcRect/>
          <a:stretch>
            <a:fillRect/>
          </a:stretch>
        </p:blipFill>
        <p:spPr bwMode="auto">
          <a:xfrm>
            <a:off x="1125538" y="1712913"/>
            <a:ext cx="6407150" cy="425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p:txBody>
          <a:bodyPr/>
          <a:lstStyle/>
          <a:p>
            <a:endParaRPr lang="it-IT" smtClean="0">
              <a:latin typeface="Verdana" pitchFamily="34" charset="0"/>
              <a:cs typeface="Verdana" pitchFamily="34" charset="0"/>
            </a:endParaRPr>
          </a:p>
        </p:txBody>
      </p:sp>
      <p:sp>
        <p:nvSpPr>
          <p:cNvPr id="38915" name="Segnaposto contenuto 2"/>
          <p:cNvSpPr>
            <a:spLocks noGrp="1"/>
          </p:cNvSpPr>
          <p:nvPr>
            <p:ph idx="1"/>
          </p:nvPr>
        </p:nvSpPr>
        <p:spPr/>
        <p:txBody>
          <a:bodyPr/>
          <a:lstStyle/>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E421A454-278D-4928-B878-539B06FFA020}" type="slidenum">
              <a:rPr lang="it-IT" smtClean="0"/>
              <a:pPr>
                <a:defRPr/>
              </a:pPr>
              <a:t>10</a:t>
            </a:fld>
            <a:endParaRPr lang="it-IT"/>
          </a:p>
        </p:txBody>
      </p:sp>
      <p:pic>
        <p:nvPicPr>
          <p:cNvPr id="38918" name="Picture 2" descr="G:\progetto\Langa Medievale pc\Immagini beni II anno\Castiglione Falletto - Castello\IMG_0643.JPG"/>
          <p:cNvPicPr>
            <a:picLocks noChangeAspect="1" noChangeArrowheads="1"/>
          </p:cNvPicPr>
          <p:nvPr/>
        </p:nvPicPr>
        <p:blipFill>
          <a:blip r:embed="rId2" cstate="print"/>
          <a:srcRect/>
          <a:stretch>
            <a:fillRect/>
          </a:stretch>
        </p:blipFill>
        <p:spPr bwMode="auto">
          <a:xfrm>
            <a:off x="827088" y="1246188"/>
            <a:ext cx="6845300" cy="456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p:txBody>
          <a:bodyPr/>
          <a:lstStyle/>
          <a:p>
            <a:endParaRPr lang="it-IT" smtClean="0">
              <a:latin typeface="Verdana" pitchFamily="34" charset="0"/>
              <a:cs typeface="Verdana" pitchFamily="34" charset="0"/>
            </a:endParaRPr>
          </a:p>
        </p:txBody>
      </p:sp>
      <p:sp>
        <p:nvSpPr>
          <p:cNvPr id="39939" name="Segnaposto contenuto 2"/>
          <p:cNvSpPr>
            <a:spLocks noGrp="1"/>
          </p:cNvSpPr>
          <p:nvPr>
            <p:ph idx="1"/>
          </p:nvPr>
        </p:nvSpPr>
        <p:spPr/>
        <p:txBody>
          <a:bodyPr/>
          <a:lstStyle/>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FEA887C7-FB67-4234-82F4-FA0296502656}" type="slidenum">
              <a:rPr lang="it-IT" smtClean="0"/>
              <a:pPr>
                <a:defRPr/>
              </a:pPr>
              <a:t>11</a:t>
            </a:fld>
            <a:endParaRPr lang="it-IT"/>
          </a:p>
        </p:txBody>
      </p:sp>
      <p:pic>
        <p:nvPicPr>
          <p:cNvPr id="1026" name="Picture 2" descr="http://www.langhe.it/Itinerari/ITINERARIO%205%20-%20novello-barolo-lamorra-castiglione%20f/gallery/21_castiglioneF.jpg"/>
          <p:cNvPicPr>
            <a:picLocks noChangeAspect="1" noChangeArrowheads="1"/>
          </p:cNvPicPr>
          <p:nvPr/>
        </p:nvPicPr>
        <p:blipFill>
          <a:blip r:embed="rId2"/>
          <a:srcRect/>
          <a:stretch>
            <a:fillRect/>
          </a:stretch>
        </p:blipFill>
        <p:spPr bwMode="auto">
          <a:xfrm>
            <a:off x="550863" y="1449388"/>
            <a:ext cx="7034212" cy="4676775"/>
          </a:xfrm>
          <a:prstGeom prst="rect">
            <a:avLst/>
          </a:prstGeom>
          <a:noFill/>
          <a:ln w="9525">
            <a:noFill/>
            <a:miter lim="800000"/>
            <a:headEnd/>
            <a:tailEnd/>
          </a:ln>
        </p:spPr>
      </p:pic>
      <p:pic>
        <p:nvPicPr>
          <p:cNvPr id="1028" name="Picture 4" descr="http://www.comune.castiglionefalletto.cn.it/portals/260/SiscomImmaginiGuidaPaese/Castello.jpg"/>
          <p:cNvPicPr>
            <a:picLocks noChangeAspect="1" noChangeArrowheads="1"/>
          </p:cNvPicPr>
          <p:nvPr/>
        </p:nvPicPr>
        <p:blipFill>
          <a:blip r:embed="rId3"/>
          <a:srcRect/>
          <a:stretch>
            <a:fillRect/>
          </a:stretch>
        </p:blipFill>
        <p:spPr bwMode="auto">
          <a:xfrm>
            <a:off x="534988" y="557213"/>
            <a:ext cx="4176712" cy="5568950"/>
          </a:xfrm>
          <a:prstGeom prst="rect">
            <a:avLst/>
          </a:prstGeom>
          <a:noFill/>
          <a:ln w="9525">
            <a:noFill/>
            <a:miter lim="800000"/>
            <a:headEnd/>
            <a:tailEnd/>
          </a:ln>
        </p:spPr>
      </p:pic>
      <p:pic>
        <p:nvPicPr>
          <p:cNvPr id="1030" name="Picture 6" descr="http://mw2.google.com/mw-panoramio/photos/medium/6015970.jpg"/>
          <p:cNvPicPr>
            <a:picLocks noChangeAspect="1" noChangeArrowheads="1"/>
          </p:cNvPicPr>
          <p:nvPr/>
        </p:nvPicPr>
        <p:blipFill>
          <a:blip r:embed="rId4"/>
          <a:srcRect/>
          <a:stretch>
            <a:fillRect/>
          </a:stretch>
        </p:blipFill>
        <p:spPr bwMode="auto">
          <a:xfrm>
            <a:off x="5114925" y="1363663"/>
            <a:ext cx="3571875" cy="476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500" fill="hold"/>
                                        <p:tgtEl>
                                          <p:spTgt spid="1030"/>
                                        </p:tgtEl>
                                        <p:attrNameLst>
                                          <p:attrName>ppt_x</p:attrName>
                                        </p:attrNameLst>
                                      </p:cBhvr>
                                      <p:tavLst>
                                        <p:tav tm="0">
                                          <p:val>
                                            <p:strVal val="#ppt_x"/>
                                          </p:val>
                                        </p:tav>
                                        <p:tav tm="100000">
                                          <p:val>
                                            <p:strVal val="#ppt_x"/>
                                          </p:val>
                                        </p:tav>
                                      </p:tavLst>
                                    </p:anim>
                                    <p:anim calcmode="lin" valueType="num">
                                      <p:cBhvr additive="base">
                                        <p:cTn id="19"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p:txBody>
          <a:bodyPr/>
          <a:lstStyle/>
          <a:p>
            <a:r>
              <a:rPr lang="it-IT" sz="2400" smtClean="0">
                <a:latin typeface="Verdana" pitchFamily="34" charset="0"/>
                <a:cs typeface="Verdana" pitchFamily="34" charset="0"/>
              </a:rPr>
              <a:t>Castello di Barolo</a:t>
            </a:r>
          </a:p>
        </p:txBody>
      </p:sp>
      <p:sp>
        <p:nvSpPr>
          <p:cNvPr id="40963" name="Segnaposto contenuto 2"/>
          <p:cNvSpPr>
            <a:spLocks noGrp="1"/>
          </p:cNvSpPr>
          <p:nvPr>
            <p:ph idx="1"/>
          </p:nvPr>
        </p:nvSpPr>
        <p:spPr>
          <a:xfrm>
            <a:off x="457200" y="1671638"/>
            <a:ext cx="8229600" cy="4481512"/>
          </a:xfrm>
        </p:spPr>
        <p:txBody>
          <a:bodyPr/>
          <a:lstStyle/>
          <a:p>
            <a:pPr algn="just">
              <a:buFontTx/>
              <a:buChar char="-"/>
            </a:pPr>
            <a:r>
              <a:rPr lang="it-IT" sz="1600" smtClean="0">
                <a:latin typeface="Verdana" pitchFamily="34" charset="0"/>
                <a:cs typeface="Verdana" pitchFamily="34" charset="0"/>
              </a:rPr>
              <a:t> E’ proprietà dei Falletti dal XIV secolo fino al 1864.</a:t>
            </a:r>
          </a:p>
          <a:p>
            <a:pPr algn="just"/>
            <a:endParaRPr lang="it-IT" sz="1600" smtClean="0">
              <a:latin typeface="Verdana" pitchFamily="34" charset="0"/>
              <a:cs typeface="Verdana" pitchFamily="34" charset="0"/>
            </a:endParaRPr>
          </a:p>
          <a:p>
            <a:pPr algn="just">
              <a:buFontTx/>
              <a:buChar char="-"/>
            </a:pPr>
            <a:r>
              <a:rPr lang="it-IT" sz="1600" smtClean="0">
                <a:latin typeface="Verdana" pitchFamily="34" charset="0"/>
                <a:cs typeface="Verdana" pitchFamily="34" charset="0"/>
              </a:rPr>
              <a:t> Nucleo originario sembra essere la torre quadrata, ancora oggi riconoscibile. Su questa struttura si è poi sviluppato il castello, prima con strutture in materiale deperibile, successivamente con cortine e maniche in muratura.</a:t>
            </a:r>
          </a:p>
          <a:p>
            <a:pPr algn="just"/>
            <a:r>
              <a:rPr lang="it-IT" sz="1600" smtClean="0">
                <a:latin typeface="Verdana" pitchFamily="34" charset="0"/>
                <a:cs typeface="Verdana" pitchFamily="34" charset="0"/>
              </a:rPr>
              <a:t>Sono visibili due torrette cilindriche agli snodi meridionali. Le maniche residenziali si addossano alle cortine. L’entrata doveva avvenire con ponte levatoio nell’area dove sorge l’odierna parrocchiale.</a:t>
            </a:r>
          </a:p>
          <a:p>
            <a:pPr algn="just"/>
            <a:endParaRPr lang="it-IT" sz="1600" smtClean="0">
              <a:latin typeface="Verdana" pitchFamily="34" charset="0"/>
              <a:cs typeface="Verdana" pitchFamily="34" charset="0"/>
            </a:endParaRPr>
          </a:p>
          <a:p>
            <a:pPr algn="just"/>
            <a:r>
              <a:rPr lang="it-IT" sz="1600" smtClean="0">
                <a:latin typeface="Verdana" pitchFamily="34" charset="0"/>
                <a:cs typeface="Verdana" pitchFamily="34" charset="0"/>
              </a:rPr>
              <a:t>- Da castello si trasforma in residenza signorile dotata di vari </a:t>
            </a:r>
            <a:r>
              <a:rPr lang="it-IT" sz="1600" i="1" smtClean="0">
                <a:latin typeface="Verdana" pitchFamily="34" charset="0"/>
                <a:cs typeface="Verdana" pitchFamily="34" charset="0"/>
              </a:rPr>
              <a:t>comforts </a:t>
            </a:r>
            <a:r>
              <a:rPr lang="it-IT" sz="1600" smtClean="0">
                <a:latin typeface="Verdana" pitchFamily="34" charset="0"/>
                <a:cs typeface="Verdana" pitchFamily="34" charset="0"/>
              </a:rPr>
              <a:t>e sale di rappresentanza; nella seconda metà dell’Ottocento è oggetto di una riplasmazione (Trocelli) che ha modificato in buona parte l’aspetto interno ed esterno del complesso (aggiunta di una nuova manica per ambienti di servizio).</a:t>
            </a:r>
          </a:p>
          <a:p>
            <a:pPr algn="just"/>
            <a:endParaRPr lang="it-IT" sz="1600"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875AFCC5-180C-49B3-B531-C08D362A3096}"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p:txBody>
          <a:bodyPr/>
          <a:lstStyle/>
          <a:p>
            <a:endParaRPr lang="it-IT" smtClean="0">
              <a:latin typeface="Verdana" pitchFamily="34" charset="0"/>
              <a:cs typeface="Verdana" pitchFamily="34" charset="0"/>
            </a:endParaRPr>
          </a:p>
        </p:txBody>
      </p:sp>
      <p:sp>
        <p:nvSpPr>
          <p:cNvPr id="41987" name="Segnaposto contenuto 2"/>
          <p:cNvSpPr>
            <a:spLocks noGrp="1"/>
          </p:cNvSpPr>
          <p:nvPr>
            <p:ph idx="1"/>
          </p:nvPr>
        </p:nvSpPr>
        <p:spPr/>
        <p:txBody>
          <a:bodyPr/>
          <a:lstStyle/>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9E3C1F4F-9B8D-4626-B055-F71F817F4A90}" type="slidenum">
              <a:rPr lang="it-IT" smtClean="0"/>
              <a:pPr>
                <a:defRPr/>
              </a:pPr>
              <a:t>13</a:t>
            </a:fld>
            <a:endParaRPr lang="it-IT"/>
          </a:p>
        </p:txBody>
      </p:sp>
      <p:pic>
        <p:nvPicPr>
          <p:cNvPr id="21506" name="Picture 2" descr="http://upload.wikimedia.org/wikipedia/commons/5/5e/Castello_di_Barolo.jpg"/>
          <p:cNvPicPr>
            <a:picLocks noChangeAspect="1" noChangeArrowheads="1"/>
          </p:cNvPicPr>
          <p:nvPr/>
        </p:nvPicPr>
        <p:blipFill>
          <a:blip r:embed="rId2" cstate="print"/>
          <a:srcRect/>
          <a:stretch>
            <a:fillRect/>
          </a:stretch>
        </p:blipFill>
        <p:spPr bwMode="auto">
          <a:xfrm>
            <a:off x="550863" y="1146175"/>
            <a:ext cx="6946900" cy="5210175"/>
          </a:xfrm>
          <a:prstGeom prst="rect">
            <a:avLst/>
          </a:prstGeom>
          <a:noFill/>
          <a:ln w="9525">
            <a:noFill/>
            <a:miter lim="800000"/>
            <a:headEnd/>
            <a:tailEnd/>
          </a:ln>
        </p:spPr>
      </p:pic>
      <p:pic>
        <p:nvPicPr>
          <p:cNvPr id="21508" name="Picture 4" descr="http://www.targatocn.it/typo3temp/pics/B_b61ed43f35.jpg"/>
          <p:cNvPicPr>
            <a:picLocks noChangeAspect="1" noChangeArrowheads="1"/>
          </p:cNvPicPr>
          <p:nvPr/>
        </p:nvPicPr>
        <p:blipFill>
          <a:blip r:embed="rId3"/>
          <a:srcRect/>
          <a:stretch>
            <a:fillRect/>
          </a:stretch>
        </p:blipFill>
        <p:spPr bwMode="auto">
          <a:xfrm>
            <a:off x="1716088" y="693738"/>
            <a:ext cx="5381625"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1506"/>
                                        </p:tgtEl>
                                      </p:cBhvr>
                                    </p:animEffect>
                                    <p:set>
                                      <p:cBhvr>
                                        <p:cTn id="7" dur="1" fill="hold">
                                          <p:stCondLst>
                                            <p:cond delay="499"/>
                                          </p:stCondLst>
                                        </p:cTn>
                                        <p:tgtEl>
                                          <p:spTgt spid="2150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ox(in)">
                                      <p:cBhvr>
                                        <p:cTn id="1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p:txBody>
          <a:bodyPr/>
          <a:lstStyle/>
          <a:p>
            <a:r>
              <a:rPr lang="it-IT" smtClean="0">
                <a:latin typeface="Verdana" pitchFamily="34" charset="0"/>
                <a:cs typeface="Verdana" pitchFamily="34" charset="0"/>
              </a:rPr>
              <a:t>Novello </a:t>
            </a:r>
          </a:p>
        </p:txBody>
      </p:sp>
      <p:sp>
        <p:nvSpPr>
          <p:cNvPr id="43011" name="Segnaposto contenuto 2"/>
          <p:cNvSpPr>
            <a:spLocks noGrp="1"/>
          </p:cNvSpPr>
          <p:nvPr>
            <p:ph idx="1"/>
          </p:nvPr>
        </p:nvSpPr>
        <p:spPr>
          <a:xfrm>
            <a:off x="457200" y="1644650"/>
            <a:ext cx="8229600" cy="4481513"/>
          </a:xfrm>
        </p:spPr>
        <p:txBody>
          <a:bodyPr/>
          <a:lstStyle/>
          <a:p>
            <a:pPr algn="just"/>
            <a:r>
              <a:rPr lang="it-IT" smtClean="0">
                <a:latin typeface="Verdana" pitchFamily="34" charset="0"/>
                <a:cs typeface="Verdana" pitchFamily="34" charset="0"/>
              </a:rPr>
              <a:t>Torre-porta urbana</a:t>
            </a:r>
          </a:p>
          <a:p>
            <a:pPr algn="just"/>
            <a:endParaRPr lang="it-IT" smtClean="0">
              <a:latin typeface="Verdana" pitchFamily="34" charset="0"/>
              <a:cs typeface="Verdana" pitchFamily="34" charset="0"/>
            </a:endParaRPr>
          </a:p>
          <a:p>
            <a:pPr algn="just">
              <a:buFontTx/>
              <a:buChar char="-"/>
            </a:pPr>
            <a:r>
              <a:rPr lang="it-IT" sz="1600" smtClean="0">
                <a:latin typeface="Verdana" pitchFamily="34" charset="0"/>
                <a:cs typeface="Verdana" pitchFamily="34" charset="0"/>
              </a:rPr>
              <a:t> Insediamento di Novello come luogo strategico per il controllo della valle del Tanaro e dei percorsi verso Alba e le Langhe; fu conteso in epoca medievale dai marchesi del Monferrato e dai comuni di Asti e Alba. Il castello, infeudato ai marchesi del Carretto, fu distrutto nel XV secolo.</a:t>
            </a:r>
          </a:p>
          <a:p>
            <a:pPr algn="just"/>
            <a:endParaRPr lang="it-IT" sz="1600" smtClean="0">
              <a:latin typeface="Verdana" pitchFamily="34" charset="0"/>
              <a:cs typeface="Verdana" pitchFamily="34" charset="0"/>
            </a:endParaRPr>
          </a:p>
          <a:p>
            <a:pPr algn="just"/>
            <a:r>
              <a:rPr lang="it-IT" sz="1600" smtClean="0">
                <a:latin typeface="Verdana" pitchFamily="34" charset="0"/>
                <a:cs typeface="Verdana" pitchFamily="34" charset="0"/>
              </a:rPr>
              <a:t>- La torre-porta costituisce l’evidenza più significativa delle fortificazioni urbane. Presenta una struttura muraria in pietra con finiture laterizie, un fornice unico. La parte sommitale è stata modificata in età moderna per utilizzo come cella campanaria.</a:t>
            </a: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A06B750F-0127-436E-9E37-D09A089CCCE5}" type="slidenum">
              <a:rPr lang="it-IT" smtClean="0"/>
              <a:pPr>
                <a:defRPr/>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p:txBody>
          <a:bodyPr/>
          <a:lstStyle/>
          <a:p>
            <a:r>
              <a:rPr lang="it-IT" sz="2400" smtClean="0">
                <a:latin typeface="Verdana" pitchFamily="34" charset="0"/>
                <a:cs typeface="Verdana" pitchFamily="34" charset="0"/>
              </a:rPr>
              <a:t>Monforte d’Alba</a:t>
            </a:r>
          </a:p>
        </p:txBody>
      </p:sp>
      <p:sp>
        <p:nvSpPr>
          <p:cNvPr id="44035" name="Segnaposto contenuto 2"/>
          <p:cNvSpPr>
            <a:spLocks noGrp="1"/>
          </p:cNvSpPr>
          <p:nvPr>
            <p:ph idx="1"/>
          </p:nvPr>
        </p:nvSpPr>
        <p:spPr>
          <a:xfrm>
            <a:off x="457200" y="1644650"/>
            <a:ext cx="8229600" cy="4481513"/>
          </a:xfrm>
        </p:spPr>
        <p:txBody>
          <a:bodyPr/>
          <a:lstStyle/>
          <a:p>
            <a:r>
              <a:rPr lang="it-IT" smtClean="0">
                <a:latin typeface="Verdana" pitchFamily="34" charset="0"/>
                <a:cs typeface="Verdana" pitchFamily="34" charset="0"/>
              </a:rPr>
              <a:t>Castello di Perno</a:t>
            </a:r>
          </a:p>
          <a:p>
            <a:endParaRPr lang="it-IT" sz="2000" smtClean="0">
              <a:latin typeface="Verdana" pitchFamily="34" charset="0"/>
              <a:cs typeface="Verdana" pitchFamily="34" charset="0"/>
            </a:endParaRPr>
          </a:p>
          <a:p>
            <a:pPr algn="just">
              <a:buFontTx/>
              <a:buChar char="-"/>
            </a:pPr>
            <a:r>
              <a:rPr lang="it-IT" sz="1600" smtClean="0">
                <a:latin typeface="Verdana" pitchFamily="34" charset="0"/>
                <a:cs typeface="Verdana" pitchFamily="34" charset="0"/>
              </a:rPr>
              <a:t> Insediamento di Monforte collegato alla presenza dei del Carretto, interessati ad acquisire potere nella zona della bassa Langa. Vicende storiche del castello di Perno sono in buona parte ignote (carenza di documenti), in particolare per l’età tardomedievale e moderna. </a:t>
            </a:r>
          </a:p>
          <a:p>
            <a:pPr algn="just">
              <a:buFontTx/>
              <a:buChar char="-"/>
            </a:pPr>
            <a:endParaRPr lang="it-IT" sz="1600" smtClean="0">
              <a:latin typeface="Verdana" pitchFamily="34" charset="0"/>
              <a:cs typeface="Verdana" pitchFamily="34" charset="0"/>
            </a:endParaRPr>
          </a:p>
          <a:p>
            <a:pPr algn="just">
              <a:buFontTx/>
              <a:buChar char="-"/>
            </a:pPr>
            <a:r>
              <a:rPr lang="it-IT" sz="1600" smtClean="0">
                <a:latin typeface="Verdana" pitchFamily="34" charset="0"/>
                <a:cs typeface="Verdana" pitchFamily="34" charset="0"/>
              </a:rPr>
              <a:t> Il complesso pare sia comunque sorto nel XIII secolo; è tuttavia difficile riconoscere le fasi edilizie medievali, complici pesanti rimaneggiamenti delle strutture nel corso del Settecento e Ottocento. </a:t>
            </a:r>
          </a:p>
          <a:p>
            <a:pPr algn="just"/>
            <a:endParaRPr lang="it-IT" sz="1600" smtClean="0">
              <a:latin typeface="Verdana" pitchFamily="34" charset="0"/>
              <a:cs typeface="Verdana" pitchFamily="34" charset="0"/>
            </a:endParaRPr>
          </a:p>
          <a:p>
            <a:pPr algn="just"/>
            <a:r>
              <a:rPr lang="it-IT" sz="1600" smtClean="0">
                <a:latin typeface="Verdana" pitchFamily="34" charset="0"/>
                <a:cs typeface="Verdana" pitchFamily="34" charset="0"/>
              </a:rPr>
              <a:t>- Le strutture murarie che circondano l’edificio sembrano comunque essere di età tardomedievale, con muratura di pietra a spacco e tre torrette (modificate in epoca recente) con funzione di contrafforti.</a:t>
            </a:r>
          </a:p>
          <a:p>
            <a:pPr algn="just"/>
            <a:endParaRPr lang="it-IT" sz="1600" smtClean="0">
              <a:latin typeface="Verdana" pitchFamily="34" charset="0"/>
              <a:cs typeface="Verdana" pitchFamily="34" charset="0"/>
            </a:endParaRPr>
          </a:p>
          <a:p>
            <a:endParaRPr lang="it-IT" sz="2000" smtClean="0">
              <a:latin typeface="Verdana" pitchFamily="34" charset="0"/>
              <a:cs typeface="Verdana" pitchFamily="34" charset="0"/>
            </a:endParaRPr>
          </a:p>
          <a:p>
            <a:endParaRPr lang="it-IT" sz="1600"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A7A03BF9-4B03-424D-9003-F9D08B1A358C}" type="slidenum">
              <a:rPr lang="it-IT" smtClean="0"/>
              <a:pPr>
                <a:defRPr/>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p:txBody>
          <a:bodyPr/>
          <a:lstStyle/>
          <a:p>
            <a:endParaRPr lang="it-IT" smtClean="0">
              <a:latin typeface="Verdana" pitchFamily="34" charset="0"/>
              <a:cs typeface="Verdana" pitchFamily="34" charset="0"/>
            </a:endParaRPr>
          </a:p>
        </p:txBody>
      </p:sp>
      <p:pic>
        <p:nvPicPr>
          <p:cNvPr id="45059" name="Segnaposto contenuto 5" descr="vv.jpg"/>
          <p:cNvPicPr>
            <a:picLocks noGrp="1" noChangeAspect="1"/>
          </p:cNvPicPr>
          <p:nvPr>
            <p:ph idx="1"/>
          </p:nvPr>
        </p:nvPicPr>
        <p:blipFill>
          <a:blip r:embed="rId2" cstate="print"/>
          <a:srcRect/>
          <a:stretch>
            <a:fillRect/>
          </a:stretch>
        </p:blipFill>
        <p:spPr>
          <a:xfrm>
            <a:off x="457200" y="577850"/>
            <a:ext cx="4200525" cy="5497513"/>
          </a:xfrm>
        </p:spPr>
      </p:pic>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3073DF74-38AE-4C68-BB39-57886B2A7BB8}" type="slidenum">
              <a:rPr lang="it-IT" smtClean="0"/>
              <a:pPr>
                <a:defRPr/>
              </a:pPr>
              <a:t>16</a:t>
            </a:fld>
            <a:endParaRPr lang="it-IT"/>
          </a:p>
        </p:txBody>
      </p:sp>
      <p:pic>
        <p:nvPicPr>
          <p:cNvPr id="45062" name="Immagine 6" descr="vvb.jpg"/>
          <p:cNvPicPr>
            <a:picLocks noChangeAspect="1"/>
          </p:cNvPicPr>
          <p:nvPr/>
        </p:nvPicPr>
        <p:blipFill>
          <a:blip r:embed="rId3" cstate="print"/>
          <a:srcRect/>
          <a:stretch>
            <a:fillRect/>
          </a:stretch>
        </p:blipFill>
        <p:spPr bwMode="auto">
          <a:xfrm>
            <a:off x="4876800" y="1979613"/>
            <a:ext cx="3810000" cy="3713162"/>
          </a:xfrm>
          <a:prstGeom prst="rect">
            <a:avLst/>
          </a:prstGeom>
          <a:noFill/>
          <a:ln w="9525">
            <a:noFill/>
            <a:miter lim="800000"/>
            <a:headEnd/>
            <a:tailEnd/>
          </a:ln>
        </p:spPr>
      </p:pic>
      <p:pic>
        <p:nvPicPr>
          <p:cNvPr id="44039" name="Picture 7" descr="H:\DCIM\101PHOTO\IMG_0840.JPG"/>
          <p:cNvPicPr>
            <a:picLocks noChangeAspect="1" noChangeArrowheads="1"/>
          </p:cNvPicPr>
          <p:nvPr/>
        </p:nvPicPr>
        <p:blipFill>
          <a:blip r:embed="rId4" cstate="print"/>
          <a:srcRect/>
          <a:stretch>
            <a:fillRect/>
          </a:stretch>
        </p:blipFill>
        <p:spPr bwMode="auto">
          <a:xfrm>
            <a:off x="376238" y="719138"/>
            <a:ext cx="8034337" cy="535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ox(in)">
                                      <p:cBhvr>
                                        <p:cTn id="7"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p:txBody>
          <a:bodyPr>
            <a:normAutofit fontScale="90000"/>
          </a:bodyPr>
          <a:lstStyle/>
          <a:p>
            <a:r>
              <a:rPr lang="it-IT" smtClean="0">
                <a:latin typeface="Verdana" pitchFamily="34" charset="0"/>
                <a:cs typeface="Verdana" pitchFamily="34" charset="0"/>
              </a:rPr>
              <a:t>Cortemilia – complesso fortificato</a:t>
            </a:r>
          </a:p>
        </p:txBody>
      </p:sp>
      <p:sp>
        <p:nvSpPr>
          <p:cNvPr id="46083" name="Segnaposto contenuto 2"/>
          <p:cNvSpPr>
            <a:spLocks noGrp="1"/>
          </p:cNvSpPr>
          <p:nvPr>
            <p:ph idx="1"/>
          </p:nvPr>
        </p:nvSpPr>
        <p:spPr>
          <a:xfrm>
            <a:off x="457200" y="1663700"/>
            <a:ext cx="8229600" cy="1268413"/>
          </a:xfrm>
        </p:spPr>
        <p:txBody>
          <a:bodyPr/>
          <a:lstStyle/>
          <a:p>
            <a:pPr algn="just"/>
            <a:r>
              <a:rPr lang="it-IT" sz="1600" smtClean="0">
                <a:latin typeface="Verdana" pitchFamily="34" charset="0"/>
                <a:cs typeface="Verdana" pitchFamily="34" charset="0"/>
              </a:rPr>
              <a:t>Di eccezionale qualità costruttiva, veniva già menzionato come </a:t>
            </a:r>
            <a:r>
              <a:rPr lang="it-IT" sz="1600" i="1" smtClean="0">
                <a:latin typeface="Verdana" pitchFamily="34" charset="0"/>
                <a:cs typeface="Verdana" pitchFamily="34" charset="0"/>
              </a:rPr>
              <a:t>castrum </a:t>
            </a:r>
            <a:r>
              <a:rPr lang="it-IT" sz="1600" smtClean="0">
                <a:latin typeface="Verdana" pitchFamily="34" charset="0"/>
                <a:cs typeface="Verdana" pitchFamily="34" charset="0"/>
              </a:rPr>
              <a:t>in alcuni documenti del XII secolo, ma è nel corso del Duecento che si registrano le modifiche più rilevanti dal punto di vista difensivo, come il recinto perimetrale in muratura con un piano di ronda continuo su arcate.</a:t>
            </a:r>
          </a:p>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3F93F04B-4060-45A9-A380-A4CB5DD0B6F4}" type="slidenum">
              <a:rPr lang="it-IT" smtClean="0"/>
              <a:pPr>
                <a:defRPr/>
              </a:pPr>
              <a:t>17</a:t>
            </a:fld>
            <a:endParaRPr lang="it-IT"/>
          </a:p>
        </p:txBody>
      </p:sp>
      <p:pic>
        <p:nvPicPr>
          <p:cNvPr id="46086" name="Picture 4" descr="La stampa del Theatrum Sabaudiae-2 Particolare del Castello.jpg"/>
          <p:cNvPicPr>
            <a:picLocks noChangeAspect="1" noChangeArrowheads="1"/>
          </p:cNvPicPr>
          <p:nvPr/>
        </p:nvPicPr>
        <p:blipFill>
          <a:blip r:embed="rId2"/>
          <a:srcRect/>
          <a:stretch>
            <a:fillRect/>
          </a:stretch>
        </p:blipFill>
        <p:spPr bwMode="auto">
          <a:xfrm>
            <a:off x="2117725" y="2935288"/>
            <a:ext cx="4398963"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normAutofit fontScale="90000"/>
          </a:bodyPr>
          <a:lstStyle/>
          <a:p>
            <a:r>
              <a:rPr lang="it-IT" smtClean="0">
                <a:latin typeface="Verdana" pitchFamily="34" charset="0"/>
                <a:cs typeface="Verdana" pitchFamily="34" charset="0"/>
              </a:rPr>
              <a:t>Castello di Serralunga d’Alba</a:t>
            </a:r>
          </a:p>
        </p:txBody>
      </p:sp>
      <p:sp>
        <p:nvSpPr>
          <p:cNvPr id="30723" name="Segnaposto contenuto 2"/>
          <p:cNvSpPr>
            <a:spLocks noGrp="1"/>
          </p:cNvSpPr>
          <p:nvPr>
            <p:ph idx="1"/>
          </p:nvPr>
        </p:nvSpPr>
        <p:spPr>
          <a:xfrm>
            <a:off x="457200" y="1895475"/>
            <a:ext cx="8150225" cy="4460875"/>
          </a:xfrm>
        </p:spPr>
        <p:txBody>
          <a:bodyPr/>
          <a:lstStyle/>
          <a:p>
            <a:r>
              <a:rPr lang="it-IT" sz="1600" smtClean="0">
                <a:latin typeface="Verdana" pitchFamily="34" charset="0"/>
                <a:cs typeface="Verdana" pitchFamily="34" charset="0"/>
              </a:rPr>
              <a:t>La sua costruzione si può collocare tra il 1340 ed il 1357; svolse nel territorio più che un ruolo militare una funzione di controllo delle attività produttive locali, come dimostra la sua stessa struttura estremamente slanciata e tesa a sottolineare in questo modo il prestigio e la ricchezza della famiglia Falletti nel XIV secolo. </a:t>
            </a:r>
            <a:br>
              <a:rPr lang="it-IT" sz="1600" smtClean="0">
                <a:latin typeface="Verdana" pitchFamily="34" charset="0"/>
                <a:cs typeface="Verdana" pitchFamily="34" charset="0"/>
              </a:rPr>
            </a:br>
            <a:r>
              <a:rPr lang="it-IT" sz="1600" smtClean="0">
                <a:latin typeface="Verdana" pitchFamily="34" charset="0"/>
                <a:cs typeface="Verdana" pitchFamily="34" charset="0"/>
              </a:rPr>
              <a:t/>
            </a:r>
            <a:br>
              <a:rPr lang="it-IT" sz="1600" smtClean="0">
                <a:latin typeface="Verdana" pitchFamily="34" charset="0"/>
                <a:cs typeface="Verdana" pitchFamily="34" charset="0"/>
              </a:rPr>
            </a:br>
            <a:r>
              <a:rPr lang="it-IT" sz="1600" smtClean="0">
                <a:latin typeface="Verdana" pitchFamily="34" charset="0"/>
                <a:cs typeface="Verdana" pitchFamily="34" charset="0"/>
              </a:rPr>
              <a:t>A partire dalla sua nascita, il castello di Serralunga è stato utilizzato sia come residenza abitativa sia come luogo di esercizio del potere per i nuovi signori. </a:t>
            </a:r>
            <a:br>
              <a:rPr lang="it-IT" sz="1600" smtClean="0">
                <a:latin typeface="Verdana" pitchFamily="34" charset="0"/>
                <a:cs typeface="Verdana" pitchFamily="34" charset="0"/>
              </a:rPr>
            </a:br>
            <a:r>
              <a:rPr lang="it-IT" sz="1600" smtClean="0">
                <a:latin typeface="Verdana" pitchFamily="34" charset="0"/>
                <a:cs typeface="Verdana" pitchFamily="34" charset="0"/>
              </a:rPr>
              <a:t>L'edificio constava di diverse parti, tra cui in particolare il </a:t>
            </a:r>
            <a:r>
              <a:rPr lang="it-IT" sz="1600" i="1" smtClean="0">
                <a:latin typeface="Verdana" pitchFamily="34" charset="0"/>
                <a:cs typeface="Verdana" pitchFamily="34" charset="0"/>
              </a:rPr>
              <a:t>palacium</a:t>
            </a:r>
            <a:r>
              <a:rPr lang="it-IT" sz="1600" smtClean="0">
                <a:latin typeface="Verdana" pitchFamily="34" charset="0"/>
                <a:cs typeface="Verdana" pitchFamily="34" charset="0"/>
              </a:rPr>
              <a:t>, un blocco compatto e allungato costituito da vaste sale sovrapposte (ciascuna di 80 metri quadri), una torre cilindrica sul lato nord-ovest e una torretta pensile sul lato opposto che presenta i caratteri più innovativi dell'architettura fortificata del Trecento.</a:t>
            </a:r>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C866C6CF-50E7-48CC-B4DF-101ED89157BE}" type="slidenum">
              <a:rPr lang="it-IT" smtClean="0"/>
              <a:pPr>
                <a:defRPr/>
              </a:pPr>
              <a:t>2</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normAutofit fontScale="90000"/>
          </a:bodyPr>
          <a:lstStyle/>
          <a:p>
            <a:r>
              <a:rPr lang="it-IT" smtClean="0">
                <a:latin typeface="Verdana" pitchFamily="34" charset="0"/>
                <a:cs typeface="Verdana" pitchFamily="34" charset="0"/>
              </a:rPr>
              <a:t>Castello di Serralunga d’Alba</a:t>
            </a:r>
          </a:p>
        </p:txBody>
      </p:sp>
      <p:sp>
        <p:nvSpPr>
          <p:cNvPr id="31747" name="Segnaposto contenuto 2"/>
          <p:cNvSpPr>
            <a:spLocks noGrp="1"/>
          </p:cNvSpPr>
          <p:nvPr>
            <p:ph idx="1"/>
          </p:nvPr>
        </p:nvSpPr>
        <p:spPr>
          <a:xfrm>
            <a:off x="4543425" y="1644650"/>
            <a:ext cx="4143375" cy="4481513"/>
          </a:xfrm>
        </p:spPr>
        <p:txBody>
          <a:bodyPr/>
          <a:lstStyle/>
          <a:p>
            <a:r>
              <a:rPr lang="it-IT" sz="1600" b="1" smtClean="0">
                <a:latin typeface="Verdana" pitchFamily="34" charset="0"/>
                <a:cs typeface="Verdana" pitchFamily="34" charset="0"/>
              </a:rPr>
              <a:t>     </a:t>
            </a:r>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0EAAF2B6-7F1C-47B2-9643-CB0107DD069E}" type="slidenum">
              <a:rPr lang="it-IT" smtClean="0"/>
              <a:pPr>
                <a:defRPr/>
              </a:pPr>
              <a:t>3</a:t>
            </a:fld>
            <a:endParaRPr lang="it-IT"/>
          </a:p>
        </p:txBody>
      </p:sp>
      <p:pic>
        <p:nvPicPr>
          <p:cNvPr id="31750" name="Picture 4" descr="http://digilander.libero.it/blackkared/IMG_3695.jpg"/>
          <p:cNvPicPr>
            <a:picLocks noChangeAspect="1" noChangeArrowheads="1"/>
          </p:cNvPicPr>
          <p:nvPr/>
        </p:nvPicPr>
        <p:blipFill>
          <a:blip r:embed="rId2"/>
          <a:srcRect/>
          <a:stretch>
            <a:fillRect/>
          </a:stretch>
        </p:blipFill>
        <p:spPr bwMode="auto">
          <a:xfrm>
            <a:off x="1044575" y="1846263"/>
            <a:ext cx="6415088" cy="427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p:txBody>
          <a:bodyPr/>
          <a:lstStyle/>
          <a:p>
            <a:r>
              <a:rPr lang="it-IT" sz="2400" smtClean="0">
                <a:latin typeface="Verdana" pitchFamily="34" charset="0"/>
                <a:cs typeface="Verdana" pitchFamily="34" charset="0"/>
              </a:rPr>
              <a:t>Castello della Volta - Barolo</a:t>
            </a:r>
          </a:p>
        </p:txBody>
      </p:sp>
      <p:sp>
        <p:nvSpPr>
          <p:cNvPr id="32771" name="Segnaposto contenuto 2"/>
          <p:cNvSpPr>
            <a:spLocks noGrp="1"/>
          </p:cNvSpPr>
          <p:nvPr>
            <p:ph idx="1"/>
          </p:nvPr>
        </p:nvSpPr>
        <p:spPr>
          <a:xfrm>
            <a:off x="457200" y="1778000"/>
            <a:ext cx="8229600" cy="4481513"/>
          </a:xfrm>
        </p:spPr>
        <p:txBody>
          <a:bodyPr/>
          <a:lstStyle/>
          <a:p>
            <a:pPr algn="just">
              <a:buFontTx/>
              <a:buChar char="-"/>
            </a:pPr>
            <a:r>
              <a:rPr lang="it-IT" sz="1600" smtClean="0">
                <a:latin typeface="Verdana" pitchFamily="34" charset="0"/>
                <a:cs typeface="Verdana" pitchFamily="34" charset="0"/>
              </a:rPr>
              <a:t> Il complesso odierno è frutto di numerose fasi costruttive medievali e di interventi moderni per l’adeguamento alle funzioni rurali e residenziali.</a:t>
            </a:r>
          </a:p>
          <a:p>
            <a:pPr algn="just"/>
            <a:endParaRPr lang="it-IT" sz="1600" smtClean="0">
              <a:latin typeface="Verdana" pitchFamily="34" charset="0"/>
              <a:cs typeface="Verdana" pitchFamily="34" charset="0"/>
            </a:endParaRPr>
          </a:p>
          <a:p>
            <a:pPr algn="just">
              <a:buFontTx/>
              <a:buChar char="-"/>
            </a:pPr>
            <a:r>
              <a:rPr lang="it-IT" sz="1600" smtClean="0">
                <a:latin typeface="Verdana" pitchFamily="34" charset="0"/>
                <a:cs typeface="Verdana" pitchFamily="34" charset="0"/>
              </a:rPr>
              <a:t> Lo stato di abbandono ha permesso di riconoscere alcune stratificazioni di età medievale:</a:t>
            </a:r>
          </a:p>
          <a:p>
            <a:pPr algn="just"/>
            <a:r>
              <a:rPr lang="it-IT" sz="1600" smtClean="0">
                <a:latin typeface="Verdana" pitchFamily="34" charset="0"/>
                <a:cs typeface="Verdana" pitchFamily="34" charset="0"/>
              </a:rPr>
              <a:t> </a:t>
            </a:r>
            <a:r>
              <a:rPr lang="it-IT" sz="1600" smtClean="0">
                <a:latin typeface="Verdana" pitchFamily="34" charset="0"/>
                <a:cs typeface="Verdana" pitchFamily="34" charset="0"/>
                <a:sym typeface="Wingdings" pitchFamily="2" charset="2"/>
              </a:rPr>
              <a:t> nucleo originario sembra essere la torre cilindrica, intorno alla quale si sviluppano una serie di strutture prima in materiale deperibile, poi un perimetro murario poligonale con diversi corpi residenziali e rurali.</a:t>
            </a:r>
          </a:p>
          <a:p>
            <a:pPr algn="just">
              <a:buFont typeface="Wingdings" pitchFamily="2" charset="2"/>
              <a:buChar char="à"/>
            </a:pPr>
            <a:r>
              <a:rPr lang="it-IT" sz="1600" smtClean="0">
                <a:latin typeface="Verdana" pitchFamily="34" charset="0"/>
                <a:cs typeface="Verdana" pitchFamily="34" charset="0"/>
                <a:sym typeface="Wingdings" pitchFamily="2" charset="2"/>
              </a:rPr>
              <a:t>Le maniche addossate alla torre dovrebbero essere state realizzate nella fase trecentesca, sulla base di un progetto unitario e definito. L’ingresso, protetto da un fossato superato da un ponte levatoio, è ora in muratura.</a:t>
            </a:r>
          </a:p>
          <a:p>
            <a:pPr algn="just">
              <a:buFont typeface="Wingdings" pitchFamily="2" charset="2"/>
              <a:buChar char="à"/>
            </a:pPr>
            <a:endParaRPr lang="it-IT" sz="1600" smtClean="0">
              <a:latin typeface="Verdana" pitchFamily="34" charset="0"/>
              <a:cs typeface="Verdana" pitchFamily="34" charset="0"/>
              <a:sym typeface="Wingdings" pitchFamily="2" charset="2"/>
            </a:endParaRPr>
          </a:p>
          <a:p>
            <a:pPr algn="just"/>
            <a:r>
              <a:rPr lang="it-IT" sz="1600" smtClean="0">
                <a:latin typeface="Verdana" pitchFamily="34" charset="0"/>
                <a:cs typeface="Verdana" pitchFamily="34" charset="0"/>
                <a:sym typeface="Wingdings" pitchFamily="2" charset="2"/>
              </a:rPr>
              <a:t>- Il complesso, tra il XVI e la fine del XVIII, viene progressivamente occupato da una serie di edifici di servizio, con adeguamento degli ambienti medievali già esistenti.</a:t>
            </a: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53860437-64AC-4961-8776-E181FB78E2EF}" type="slidenum">
              <a:rPr lang="it-IT" smtClean="0"/>
              <a:pPr>
                <a:defRPr/>
              </a:pPr>
              <a:t>4</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p:txBody>
          <a:bodyPr/>
          <a:lstStyle/>
          <a:p>
            <a:endParaRPr lang="it-IT" smtClean="0">
              <a:latin typeface="Verdana" pitchFamily="34" charset="0"/>
              <a:cs typeface="Verdana" pitchFamily="34" charset="0"/>
            </a:endParaRPr>
          </a:p>
        </p:txBody>
      </p:sp>
      <p:sp>
        <p:nvSpPr>
          <p:cNvPr id="33795" name="Segnaposto contenuto 2"/>
          <p:cNvSpPr>
            <a:spLocks noGrp="1"/>
          </p:cNvSpPr>
          <p:nvPr>
            <p:ph idx="1"/>
          </p:nvPr>
        </p:nvSpPr>
        <p:spPr/>
        <p:txBody>
          <a:bodyPr/>
          <a:lstStyle/>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477F9D2A-99F3-48F6-B52C-018D7D2E2172}" type="slidenum">
              <a:rPr lang="it-IT" smtClean="0"/>
              <a:pPr>
                <a:defRPr/>
              </a:pPr>
              <a:t>5</a:t>
            </a:fld>
            <a:endParaRPr lang="it-IT"/>
          </a:p>
        </p:txBody>
      </p:sp>
      <p:pic>
        <p:nvPicPr>
          <p:cNvPr id="33798" name="Picture 2" descr="http://www.belpiemonte.com/it/wp-content/uploads/2013/05/Barolo_castello-della-volta.jpg"/>
          <p:cNvPicPr>
            <a:picLocks noChangeAspect="1" noChangeArrowheads="1"/>
          </p:cNvPicPr>
          <p:nvPr/>
        </p:nvPicPr>
        <p:blipFill>
          <a:blip r:embed="rId2"/>
          <a:srcRect/>
          <a:stretch>
            <a:fillRect/>
          </a:stretch>
        </p:blipFill>
        <p:spPr bwMode="auto">
          <a:xfrm>
            <a:off x="660400" y="1250950"/>
            <a:ext cx="6946900" cy="4654550"/>
          </a:xfrm>
          <a:prstGeom prst="rect">
            <a:avLst/>
          </a:prstGeom>
          <a:noFill/>
          <a:ln w="9525">
            <a:noFill/>
            <a:miter lim="800000"/>
            <a:headEnd/>
            <a:tailEnd/>
          </a:ln>
        </p:spPr>
      </p:pic>
      <p:pic>
        <p:nvPicPr>
          <p:cNvPr id="1029" name="Picture 5" descr="F:\Langa Medievale\Immagini - Sopralluogo 14.09.2013\DSCN1410.jpg"/>
          <p:cNvPicPr>
            <a:picLocks noChangeAspect="1" noChangeArrowheads="1"/>
          </p:cNvPicPr>
          <p:nvPr/>
        </p:nvPicPr>
        <p:blipFill>
          <a:blip r:embed="rId3" cstate="print"/>
          <a:srcRect/>
          <a:stretch>
            <a:fillRect/>
          </a:stretch>
        </p:blipFill>
        <p:spPr bwMode="auto">
          <a:xfrm>
            <a:off x="747713" y="984250"/>
            <a:ext cx="6653212" cy="499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p:txBody>
          <a:bodyPr/>
          <a:lstStyle/>
          <a:p>
            <a:r>
              <a:rPr lang="it-IT" sz="2400" smtClean="0">
                <a:latin typeface="Verdana" pitchFamily="34" charset="0"/>
                <a:cs typeface="Verdana" pitchFamily="34" charset="0"/>
              </a:rPr>
              <a:t>Castello di Grinzane Cavour</a:t>
            </a:r>
          </a:p>
        </p:txBody>
      </p:sp>
      <p:sp>
        <p:nvSpPr>
          <p:cNvPr id="34819" name="Segnaposto contenuto 2"/>
          <p:cNvSpPr>
            <a:spLocks noGrp="1"/>
          </p:cNvSpPr>
          <p:nvPr>
            <p:ph idx="1"/>
          </p:nvPr>
        </p:nvSpPr>
        <p:spPr>
          <a:xfrm>
            <a:off x="457200" y="1644650"/>
            <a:ext cx="8229600" cy="4481513"/>
          </a:xfrm>
        </p:spPr>
        <p:txBody>
          <a:bodyPr/>
          <a:lstStyle/>
          <a:p>
            <a:pPr algn="just"/>
            <a:endParaRPr lang="it-IT" sz="1600" smtClean="0">
              <a:latin typeface="Verdana" pitchFamily="34" charset="0"/>
              <a:cs typeface="Verdana" pitchFamily="34" charset="0"/>
            </a:endParaRPr>
          </a:p>
          <a:p>
            <a:pPr algn="just"/>
            <a:r>
              <a:rPr lang="it-IT" sz="1600" smtClean="0">
                <a:latin typeface="Verdana" pitchFamily="34" charset="0"/>
                <a:cs typeface="Verdana" pitchFamily="34" charset="0"/>
              </a:rPr>
              <a:t>- Elemento della prima fase (XII secolo) è la torre centrale a base quadrata; nei secc. XIV-XV la costruzione si amplia, con un </a:t>
            </a:r>
            <a:r>
              <a:rPr lang="it-IT" sz="1600" i="1" smtClean="0">
                <a:latin typeface="Verdana" pitchFamily="34" charset="0"/>
                <a:cs typeface="Verdana" pitchFamily="34" charset="0"/>
              </a:rPr>
              <a:t>palacium </a:t>
            </a:r>
            <a:r>
              <a:rPr lang="it-IT" sz="1600" smtClean="0">
                <a:latin typeface="Verdana" pitchFamily="34" charset="0"/>
                <a:cs typeface="Verdana" pitchFamily="34" charset="0"/>
              </a:rPr>
              <a:t>parallelepipedo a nord e un’altra manica con torrette pensili a sud, raccordati da muri di cortina, che vanno a racchiudere i nuclei fortificati iniziali.</a:t>
            </a:r>
          </a:p>
          <a:p>
            <a:pPr algn="just"/>
            <a:endParaRPr lang="it-IT" sz="1600" smtClean="0">
              <a:latin typeface="Verdana" pitchFamily="34" charset="0"/>
              <a:cs typeface="Verdana" pitchFamily="34" charset="0"/>
            </a:endParaRPr>
          </a:p>
          <a:p>
            <a:pPr algn="just"/>
            <a:r>
              <a:rPr lang="it-IT" sz="1600" smtClean="0">
                <a:latin typeface="Verdana" pitchFamily="34" charset="0"/>
                <a:cs typeface="Verdana" pitchFamily="34" charset="0"/>
              </a:rPr>
              <a:t>- Continuità d’uso </a:t>
            </a:r>
            <a:r>
              <a:rPr lang="it-IT" sz="1600" smtClean="0">
                <a:latin typeface="Verdana" pitchFamily="34" charset="0"/>
                <a:cs typeface="Verdana" pitchFamily="34" charset="0"/>
                <a:sym typeface="Wingdings" pitchFamily="2" charset="2"/>
              </a:rPr>
              <a:t> continui aggiornamenti degli apparati decorativi, delle attrezzature e dei vani di servizio (Sala delle Maschere, XVI sec.)</a:t>
            </a:r>
          </a:p>
          <a:p>
            <a:pPr algn="just"/>
            <a:endParaRPr lang="it-IT" sz="1600" smtClean="0">
              <a:latin typeface="Verdana" pitchFamily="34" charset="0"/>
              <a:cs typeface="Verdana" pitchFamily="34" charset="0"/>
              <a:sym typeface="Wingdings" pitchFamily="2" charset="2"/>
            </a:endParaRPr>
          </a:p>
          <a:p>
            <a:pPr algn="just"/>
            <a:r>
              <a:rPr lang="it-IT" sz="1600" smtClean="0">
                <a:latin typeface="Verdana" pitchFamily="34" charset="0"/>
                <a:cs typeface="Verdana" pitchFamily="34" charset="0"/>
              </a:rPr>
              <a:t>- Il castello ha mutato conformazione ed è stato ampliato nella struttura anche con parti settecentesche, altre di fine Ottocento e primo Novecento parti poi demolite negli anni Cinquanta del Novecento per recuperare la forma originaria, attraverso attività di restauro negli anni 1960.</a:t>
            </a: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BFAB5A72-2BDF-49E5-B60F-4493847D7B34}"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endParaRPr lang="it-IT" smtClean="0">
              <a:latin typeface="Verdana" pitchFamily="34" charset="0"/>
              <a:cs typeface="Verdana" pitchFamily="34" charset="0"/>
            </a:endParaRPr>
          </a:p>
        </p:txBody>
      </p:sp>
      <p:pic>
        <p:nvPicPr>
          <p:cNvPr id="35843" name="Segnaposto contenuto 7" descr="castellogrinzane2.jpg"/>
          <p:cNvPicPr>
            <a:picLocks noGrp="1" noChangeAspect="1"/>
          </p:cNvPicPr>
          <p:nvPr>
            <p:ph idx="1"/>
          </p:nvPr>
        </p:nvPicPr>
        <p:blipFill>
          <a:blip r:embed="rId2"/>
          <a:srcRect/>
          <a:stretch>
            <a:fillRect/>
          </a:stretch>
        </p:blipFill>
        <p:spPr>
          <a:xfrm>
            <a:off x="869950" y="1460500"/>
            <a:ext cx="6894513" cy="4535488"/>
          </a:xfrm>
        </p:spPr>
      </p:pic>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E6F1ADF6-545C-4125-9EAD-38B35586E0D8}" type="slidenum">
              <a:rPr lang="it-IT" smtClean="0"/>
              <a:pPr>
                <a:defRPr/>
              </a:pPr>
              <a:t>7</a:t>
            </a:fld>
            <a:endParaRPr lang="it-IT"/>
          </a:p>
        </p:txBody>
      </p:sp>
      <p:pic>
        <p:nvPicPr>
          <p:cNvPr id="41988" name="Picture 4" descr="http://static.touringclub.it/store/ba_photo/520_image.jpg"/>
          <p:cNvPicPr>
            <a:picLocks noChangeAspect="1" noChangeArrowheads="1"/>
          </p:cNvPicPr>
          <p:nvPr/>
        </p:nvPicPr>
        <p:blipFill>
          <a:blip r:embed="rId3"/>
          <a:srcRect/>
          <a:stretch>
            <a:fillRect/>
          </a:stretch>
        </p:blipFill>
        <p:spPr bwMode="auto">
          <a:xfrm>
            <a:off x="869950" y="1349375"/>
            <a:ext cx="6894513" cy="4852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box(in)">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lstStyle/>
          <a:p>
            <a:endParaRPr lang="it-IT" smtClean="0">
              <a:latin typeface="Verdana" pitchFamily="34" charset="0"/>
              <a:cs typeface="Verdana" pitchFamily="34" charset="0"/>
            </a:endParaRPr>
          </a:p>
        </p:txBody>
      </p:sp>
      <p:sp>
        <p:nvSpPr>
          <p:cNvPr id="36867" name="Segnaposto contenuto 2"/>
          <p:cNvSpPr>
            <a:spLocks noGrp="1"/>
          </p:cNvSpPr>
          <p:nvPr>
            <p:ph idx="1"/>
          </p:nvPr>
        </p:nvSpPr>
        <p:spPr/>
        <p:txBody>
          <a:bodyPr/>
          <a:lstStyle/>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476E2C14-6AD2-44DB-87AC-CA77B429CC30}" type="slidenum">
              <a:rPr lang="it-IT" smtClean="0"/>
              <a:pPr>
                <a:defRPr/>
              </a:pPr>
              <a:t>8</a:t>
            </a:fld>
            <a:endParaRPr lang="it-IT"/>
          </a:p>
        </p:txBody>
      </p:sp>
      <p:pic>
        <p:nvPicPr>
          <p:cNvPr id="36870" name="Picture 2" descr="F:\Langa Medievale\Immagini - Sopralluogo 14.09.2013\DSCN1396.jpg"/>
          <p:cNvPicPr>
            <a:picLocks noChangeAspect="1" noChangeArrowheads="1"/>
          </p:cNvPicPr>
          <p:nvPr/>
        </p:nvPicPr>
        <p:blipFill>
          <a:blip r:embed="rId2" cstate="print"/>
          <a:srcRect/>
          <a:stretch>
            <a:fillRect/>
          </a:stretch>
        </p:blipFill>
        <p:spPr bwMode="auto">
          <a:xfrm>
            <a:off x="781050" y="1169988"/>
            <a:ext cx="3716338" cy="4956175"/>
          </a:xfrm>
          <a:prstGeom prst="rect">
            <a:avLst/>
          </a:prstGeom>
          <a:noFill/>
          <a:ln w="9525">
            <a:noFill/>
            <a:miter lim="800000"/>
            <a:headEnd/>
            <a:tailEnd/>
          </a:ln>
        </p:spPr>
      </p:pic>
      <p:pic>
        <p:nvPicPr>
          <p:cNvPr id="36871" name="Picture 5" descr="F:\Langa Medievale\Immagini - Sopralluogo 14.09.2013\DSCN1398.jpg"/>
          <p:cNvPicPr>
            <a:picLocks noChangeAspect="1" noChangeArrowheads="1"/>
          </p:cNvPicPr>
          <p:nvPr/>
        </p:nvPicPr>
        <p:blipFill>
          <a:blip r:embed="rId3" cstate="print">
            <a:lum bright="10000" contrast="10000"/>
          </a:blip>
          <a:srcRect/>
          <a:stretch>
            <a:fillRect/>
          </a:stretch>
        </p:blipFill>
        <p:spPr bwMode="auto">
          <a:xfrm>
            <a:off x="4694238" y="1644650"/>
            <a:ext cx="3209925"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r>
              <a:rPr lang="it-IT" sz="2400" smtClean="0">
                <a:latin typeface="Verdana" pitchFamily="34" charset="0"/>
                <a:cs typeface="Verdana" pitchFamily="34" charset="0"/>
              </a:rPr>
              <a:t>Castiglione Falletto</a:t>
            </a:r>
          </a:p>
        </p:txBody>
      </p:sp>
      <p:sp>
        <p:nvSpPr>
          <p:cNvPr id="37891" name="Segnaposto contenuto 2"/>
          <p:cNvSpPr>
            <a:spLocks noGrp="1"/>
          </p:cNvSpPr>
          <p:nvPr>
            <p:ph idx="1"/>
          </p:nvPr>
        </p:nvSpPr>
        <p:spPr>
          <a:xfrm>
            <a:off x="457200" y="1644650"/>
            <a:ext cx="8229600" cy="4481513"/>
          </a:xfrm>
        </p:spPr>
        <p:txBody>
          <a:bodyPr/>
          <a:lstStyle/>
          <a:p>
            <a:r>
              <a:rPr lang="it-IT" sz="2000" smtClean="0">
                <a:latin typeface="Verdana" pitchFamily="34" charset="0"/>
                <a:cs typeface="Verdana" pitchFamily="34" charset="0"/>
              </a:rPr>
              <a:t>Castello</a:t>
            </a:r>
          </a:p>
          <a:p>
            <a:endParaRPr lang="it-IT" sz="1600" smtClean="0">
              <a:latin typeface="Verdana" pitchFamily="34" charset="0"/>
              <a:cs typeface="Verdana" pitchFamily="34" charset="0"/>
            </a:endParaRPr>
          </a:p>
          <a:p>
            <a:pPr algn="just">
              <a:buFontTx/>
              <a:buChar char="-"/>
            </a:pPr>
            <a:r>
              <a:rPr lang="it-IT" sz="1600" smtClean="0">
                <a:latin typeface="Verdana" pitchFamily="34" charset="0"/>
                <a:cs typeface="Verdana" pitchFamily="34" charset="0"/>
              </a:rPr>
              <a:t>Presenza dei Falletti sin dall’inizio del Trecento che si consolida nel corso del secolo; area oggetto di contese tra i marchesi di Saluzzo, Monferrato e i Visconti. Nel 1601 entra a far parte del ducato sabaudo.</a:t>
            </a:r>
          </a:p>
          <a:p>
            <a:pPr algn="just">
              <a:buFontTx/>
              <a:buChar char="-"/>
            </a:pPr>
            <a:endParaRPr lang="it-IT" sz="1600" smtClean="0">
              <a:latin typeface="Verdana" pitchFamily="34" charset="0"/>
              <a:cs typeface="Verdana" pitchFamily="34" charset="0"/>
            </a:endParaRPr>
          </a:p>
          <a:p>
            <a:pPr algn="just">
              <a:buFontTx/>
              <a:buChar char="-"/>
            </a:pPr>
            <a:r>
              <a:rPr lang="it-IT" sz="1600" smtClean="0">
                <a:latin typeface="Verdana" pitchFamily="34" charset="0"/>
                <a:cs typeface="Verdana" pitchFamily="34" charset="0"/>
              </a:rPr>
              <a:t>Torre cilindrica costituisce forse la fase costruttiva più antica, attorno alla quale si svilupparono un recinto e altre strutture deperibili. Il complesso attuale è frutto di un progetto unitario con snelle torri di cortina cilindriche. Anche la manica occidentale sembra risalire alla fase originaria. Nelle strutture residenziali sono riconoscibili lacerti di decorazioni bassomedievali.</a:t>
            </a:r>
          </a:p>
          <a:p>
            <a:pPr algn="just"/>
            <a:r>
              <a:rPr lang="it-IT" sz="1600" smtClean="0">
                <a:latin typeface="Verdana" pitchFamily="34" charset="0"/>
                <a:cs typeface="Verdana" pitchFamily="34" charset="0"/>
              </a:rPr>
              <a:t> </a:t>
            </a:r>
          </a:p>
          <a:p>
            <a:pPr algn="just"/>
            <a:r>
              <a:rPr lang="it-IT" sz="1600" smtClean="0">
                <a:latin typeface="Verdana" pitchFamily="34" charset="0"/>
                <a:cs typeface="Verdana" pitchFamily="34" charset="0"/>
              </a:rPr>
              <a:t>- In età moderna gli spazi vengono modificati, in particolare dopo il passaggio ai Savoia (nuovi terrapieni, abbassamento cortine medievali).</a:t>
            </a:r>
          </a:p>
          <a:p>
            <a:endParaRPr lang="it-IT" sz="2000"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15BD0EBF-AB80-42DA-9159-AC645EBD8917}" type="slidenum">
              <a:rPr lang="it-IT" smtClean="0"/>
              <a:pPr>
                <a:defRPr/>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862</Words>
  <Application>Microsoft Office PowerPoint</Application>
  <PresentationFormat>Presentazione su schermo (4:3)</PresentationFormat>
  <Paragraphs>86</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Castello di Serralunga d’Alba</vt:lpstr>
      <vt:lpstr>Castello di Serralunga d’Alba</vt:lpstr>
      <vt:lpstr>Castello di Serralunga d’Alba</vt:lpstr>
      <vt:lpstr>Castello della Volta - Barolo</vt:lpstr>
      <vt:lpstr>Diapositiva 5</vt:lpstr>
      <vt:lpstr>Castello di Grinzane Cavour</vt:lpstr>
      <vt:lpstr>Diapositiva 7</vt:lpstr>
      <vt:lpstr>Diapositiva 8</vt:lpstr>
      <vt:lpstr>Castiglione Falletto</vt:lpstr>
      <vt:lpstr>Diapositiva 10</vt:lpstr>
      <vt:lpstr>Diapositiva 11</vt:lpstr>
      <vt:lpstr>Castello di Barolo</vt:lpstr>
      <vt:lpstr>Diapositiva 13</vt:lpstr>
      <vt:lpstr>Novello </vt:lpstr>
      <vt:lpstr>Monforte d’Alba</vt:lpstr>
      <vt:lpstr>Diapositiva 16</vt:lpstr>
      <vt:lpstr>Cortemilia – complesso fortificato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Castello di Serralunga d’Alba</dc:title>
  <dc:creator>Donatella</dc:creator>
  <cp:lastModifiedBy>Donatella</cp:lastModifiedBy>
  <cp:revision>1</cp:revision>
  <dcterms:created xsi:type="dcterms:W3CDTF">2015-06-16T22:29:18Z</dcterms:created>
  <dcterms:modified xsi:type="dcterms:W3CDTF">2015-06-16T22:29:54Z</dcterms:modified>
</cp:coreProperties>
</file>