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1D428-63DE-49DC-A0B1-D6AD257081C7}" type="datetimeFigureOut">
              <a:rPr lang="it-IT" smtClean="0"/>
              <a:t>17/06/2015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BE6D9-679C-4E80-BDD4-F7F789879F9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0D7592-B69D-40CE-99F6-93FA0AF76EA9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52F3-A49B-491B-9D4F-EEEC57DF150E}" type="datetimeFigureOut">
              <a:rPr lang="it-IT" smtClean="0"/>
              <a:t>17/06/2015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9C64-C20E-4B01-87AE-51C59E43938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52F3-A49B-491B-9D4F-EEEC57DF150E}" type="datetimeFigureOut">
              <a:rPr lang="it-IT" smtClean="0"/>
              <a:t>17/06/2015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9C64-C20E-4B01-87AE-51C59E43938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52F3-A49B-491B-9D4F-EEEC57DF150E}" type="datetimeFigureOut">
              <a:rPr lang="it-IT" smtClean="0"/>
              <a:t>17/06/2015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9C64-C20E-4B01-87AE-51C59E43938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52F3-A49B-491B-9D4F-EEEC57DF150E}" type="datetimeFigureOut">
              <a:rPr lang="it-IT" smtClean="0"/>
              <a:t>17/06/2015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9C64-C20E-4B01-87AE-51C59E43938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52F3-A49B-491B-9D4F-EEEC57DF150E}" type="datetimeFigureOut">
              <a:rPr lang="it-IT" smtClean="0"/>
              <a:t>17/06/2015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9C64-C20E-4B01-87AE-51C59E43938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52F3-A49B-491B-9D4F-EEEC57DF150E}" type="datetimeFigureOut">
              <a:rPr lang="it-IT" smtClean="0"/>
              <a:t>17/06/2015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9C64-C20E-4B01-87AE-51C59E43938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52F3-A49B-491B-9D4F-EEEC57DF150E}" type="datetimeFigureOut">
              <a:rPr lang="it-IT" smtClean="0"/>
              <a:t>17/06/2015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9C64-C20E-4B01-87AE-51C59E43938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52F3-A49B-491B-9D4F-EEEC57DF150E}" type="datetimeFigureOut">
              <a:rPr lang="it-IT" smtClean="0"/>
              <a:t>17/06/2015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9C64-C20E-4B01-87AE-51C59E43938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52F3-A49B-491B-9D4F-EEEC57DF150E}" type="datetimeFigureOut">
              <a:rPr lang="it-IT" smtClean="0"/>
              <a:t>17/06/2015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9C64-C20E-4B01-87AE-51C59E43938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52F3-A49B-491B-9D4F-EEEC57DF150E}" type="datetimeFigureOut">
              <a:rPr lang="it-IT" smtClean="0"/>
              <a:t>17/06/2015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9C64-C20E-4B01-87AE-51C59E43938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52F3-A49B-491B-9D4F-EEEC57DF150E}" type="datetimeFigureOut">
              <a:rPr lang="it-IT" smtClean="0"/>
              <a:t>17/06/2015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9C64-C20E-4B01-87AE-51C59E43938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D52F3-A49B-491B-9D4F-EEEC57DF150E}" type="datetimeFigureOut">
              <a:rPr lang="it-IT" smtClean="0"/>
              <a:t>17/06/2015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09C64-C20E-4B01-87AE-51C59E43938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smtClean="0">
                <a:latin typeface="Verdana" pitchFamily="34" charset="0"/>
                <a:cs typeface="Verdana" pitchFamily="34" charset="0"/>
              </a:rPr>
              <a:t>Priero - Antico insediamento, loc. Poggio</a:t>
            </a:r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it-IT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www.langamedievale.it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9A840-67F6-4F65-A624-B780D44C5739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  <p:pic>
        <p:nvPicPr>
          <p:cNvPr id="21510" name="Picture 2" descr="F:\progetto\Langa Medievale pc\Immagini beni II anno\Priero - S. Maria del Poggio\IMG_0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76425"/>
            <a:ext cx="388302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3" descr="F:\progetto\Langa Medievale pc\Immagini beni II anno\Priero - Ricetto\IMG_04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5813" y="3302000"/>
            <a:ext cx="4090987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 descr="C:\Users\vito-pc\Desktop\Paolo Desktop\foto langhe 8 agosto 2014\Priero - S. Maria del Poggio\IMG_04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3988" y="1876425"/>
            <a:ext cx="6256337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smtClean="0">
                <a:latin typeface="Verdana" pitchFamily="34" charset="0"/>
                <a:cs typeface="Verdana" pitchFamily="34" charset="0"/>
              </a:rPr>
              <a:t>Priero – S. Maria del Poggio (resti)</a:t>
            </a:r>
          </a:p>
        </p:txBody>
      </p:sp>
      <p:sp>
        <p:nvSpPr>
          <p:cNvPr id="2253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it-IT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www.langamedievale.it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32860-1040-4D62-BCB5-026A8F6B88E5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pic>
        <p:nvPicPr>
          <p:cNvPr id="22534" name="Picture 2" descr="F:\progetto\Langa Medievale pc\Immagini beni II anno\Priero - S. Maria del Poggio\Priero - S. Maria del Poggio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163" y="1644650"/>
            <a:ext cx="6624637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3" descr="F:\progetto\Langa Medievale pc\Immagini beni II anno\Priero - S. Maria del Poggio\Priero - S. Maria del Poggio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0163" y="1690688"/>
            <a:ext cx="6624637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latin typeface="Verdana" pitchFamily="34" charset="0"/>
                <a:cs typeface="Verdana" pitchFamily="34" charset="0"/>
              </a:rPr>
              <a:t>Priero – Torre circolare</a:t>
            </a:r>
          </a:p>
        </p:txBody>
      </p:sp>
      <p:sp>
        <p:nvSpPr>
          <p:cNvPr id="23555" name="Segnaposto contenuto 2"/>
          <p:cNvSpPr>
            <a:spLocks noGrp="1"/>
          </p:cNvSpPr>
          <p:nvPr>
            <p:ph idx="1"/>
          </p:nvPr>
        </p:nvSpPr>
        <p:spPr>
          <a:xfrm>
            <a:off x="-1298575" y="1644650"/>
            <a:ext cx="8229600" cy="44815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it-IT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www.langamedievale.it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8D4A3-EAD9-43D5-8F45-293839BD246C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pic>
        <p:nvPicPr>
          <p:cNvPr id="23558" name="Picture 4" descr="http://www.langamedievale.it/wp-content/gallery/priero-mura-urbiche-e-torre/priero-torre-e-mura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25" y="1654175"/>
            <a:ext cx="652145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latin typeface="Verdana" pitchFamily="34" charset="0"/>
                <a:cs typeface="Verdana" pitchFamily="34" charset="0"/>
              </a:rPr>
              <a:t>Torre di Castelnuovo di Ceva</a:t>
            </a:r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>
          <a:xfrm>
            <a:off x="4368800" y="2403475"/>
            <a:ext cx="4318000" cy="407035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it-IT" sz="1800" smtClean="0">
                <a:latin typeface="Verdana" pitchFamily="34" charset="0"/>
                <a:cs typeface="Verdana" pitchFamily="34" charset="0"/>
              </a:rPr>
              <a:t>    </a:t>
            </a:r>
            <a:r>
              <a:rPr lang="it-IT" sz="1600" smtClean="0">
                <a:latin typeface="Verdana" pitchFamily="34" charset="0"/>
                <a:cs typeface="Verdana" pitchFamily="34" charset="0"/>
              </a:rPr>
              <a:t>Ad un’altitudine di quasi 800 metri, si erge imponente la torre medievale sulla quale è possibile salire. Alta circa 25 metri, essa è quanto rimane dell’antico castello distrutto in un incendio nel XIX secolo. Sullo spiazzo alla base della torre, si intuiscono ancora ruderi di mura che offrono un’idea della grandiosità della fortezza.</a:t>
            </a:r>
          </a:p>
          <a:p>
            <a:pPr marL="0" indent="0">
              <a:buFont typeface="Arial" charset="0"/>
              <a:buNone/>
            </a:pPr>
            <a:endParaRPr lang="it-IT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www.langamedievale.it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0596D-C9CF-4ACE-B449-480D7AF3735C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pic>
        <p:nvPicPr>
          <p:cNvPr id="24582" name="Picture 2" descr="http://www.turismocn.it/csServlet/DisplayImm.svt?tabella=turismoartigiano_attrattive&amp;field=IMMAGINE_1&amp;pKey=9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763" y="1916113"/>
            <a:ext cx="3043237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>
          <a:xfrm>
            <a:off x="211138" y="693738"/>
            <a:ext cx="8229600" cy="950912"/>
          </a:xfrm>
        </p:spPr>
        <p:txBody>
          <a:bodyPr/>
          <a:lstStyle/>
          <a:p>
            <a:r>
              <a:rPr lang="it-IT" smtClean="0">
                <a:latin typeface="Verdana" pitchFamily="34" charset="0"/>
                <a:cs typeface="Verdana" pitchFamily="34" charset="0"/>
              </a:rPr>
              <a:t>  Castello di Nucetto</a:t>
            </a: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>
          <a:xfrm>
            <a:off x="457200" y="3417888"/>
            <a:ext cx="7983538" cy="2879725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it-IT" sz="180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     </a:t>
            </a:r>
          </a:p>
          <a:p>
            <a:pPr marL="0" indent="0" algn="just">
              <a:buFont typeface="Arial" charset="0"/>
              <a:buNone/>
            </a:pPr>
            <a:endParaRPr lang="it-IT" sz="1800" smtClean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0" indent="0" algn="just">
              <a:buFont typeface="Arial" charset="0"/>
              <a:buNone/>
            </a:pPr>
            <a:endParaRPr lang="it-IT" sz="1800" smtClean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0" indent="0" algn="just">
              <a:buFont typeface="Arial" charset="0"/>
              <a:buNone/>
            </a:pPr>
            <a:r>
              <a:rPr lang="it-IT" sz="180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     </a:t>
            </a:r>
          </a:p>
          <a:p>
            <a:pPr marL="0" indent="0" algn="just">
              <a:buFont typeface="Arial" charset="0"/>
              <a:buNone/>
            </a:pPr>
            <a:r>
              <a:rPr lang="it-IT" sz="1600" smtClean="0">
                <a:latin typeface="Verdana" pitchFamily="34" charset="0"/>
                <a:cs typeface="Verdana" pitchFamily="34" charset="0"/>
              </a:rPr>
              <a:t>Situato nel cuore dell’alta val Tanaro, rimangono imponenti resti; tuttavia raffigurazioni ottocentesche testimoniano le diverse campagne costruttive, nonchè le varie destinazioni d'uso. La strutture compatta del castello è sovrastata dalla torre, snella, in mattoni. Sopravvivono alcuni elementi decorativi (archetti) nelle murature esterne del castello</a:t>
            </a:r>
            <a:r>
              <a:rPr lang="it-IT" sz="180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marL="0" indent="0" algn="just">
              <a:buFont typeface="Arial" charset="0"/>
              <a:buNone/>
            </a:pPr>
            <a:endParaRPr lang="it-IT" sz="1800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www.langamedievale.it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C83A8-7037-441F-8449-51942CD28357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pic>
        <p:nvPicPr>
          <p:cNvPr id="25606" name="Picture 2" descr="http://rete.comuni-italiani.it/foto/2009/wp-content/uploads/2009/08/66797-800x535-300x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100" y="1644650"/>
            <a:ext cx="4398963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latin typeface="Verdana" pitchFamily="34" charset="0"/>
                <a:cs typeface="Verdana" pitchFamily="34" charset="0"/>
              </a:rPr>
              <a:t>Castello di Marsaglia</a:t>
            </a:r>
          </a:p>
        </p:txBody>
      </p:sp>
      <p:sp>
        <p:nvSpPr>
          <p:cNvPr id="26627" name="Segnaposto contenuto 2"/>
          <p:cNvSpPr>
            <a:spLocks noGrp="1"/>
          </p:cNvSpPr>
          <p:nvPr>
            <p:ph idx="1"/>
          </p:nvPr>
        </p:nvSpPr>
        <p:spPr>
          <a:xfrm>
            <a:off x="4294188" y="1973263"/>
            <a:ext cx="4433887" cy="40703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it-IT" sz="1600" smtClean="0">
                <a:latin typeface="Verdana" pitchFamily="34" charset="0"/>
                <a:cs typeface="Verdana" pitchFamily="34" charset="0"/>
              </a:rPr>
              <a:t>Risale con ogni probabilità al XIII secolo. L’edificio attuale è frutto di rifacimenti del tardo Cinquecento. </a:t>
            </a:r>
          </a:p>
          <a:p>
            <a:pPr marL="0" indent="0">
              <a:buFont typeface="Arial" charset="0"/>
              <a:buNone/>
            </a:pPr>
            <a:endParaRPr lang="it-IT" sz="1600" smtClean="0">
              <a:latin typeface="Verdana" pitchFamily="34" charset="0"/>
              <a:cs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it-IT" sz="1600" smtClean="0">
                <a:latin typeface="Verdana" pitchFamily="34" charset="0"/>
                <a:cs typeface="Verdana" pitchFamily="34" charset="0"/>
              </a:rPr>
              <a:t>Fu fatto erigere dai marchesi di Clavesana; danneggiato nel 1431 dalle truppe viscontee, venne modificato in residenza signorile.</a:t>
            </a:r>
          </a:p>
          <a:p>
            <a:pPr marL="0" indent="0">
              <a:buFont typeface="Arial" charset="0"/>
              <a:buNone/>
            </a:pPr>
            <a:endParaRPr lang="it-IT" sz="1600" smtClean="0">
              <a:latin typeface="Verdana" pitchFamily="34" charset="0"/>
              <a:cs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it-IT" sz="1600" smtClean="0">
                <a:latin typeface="Verdana" pitchFamily="34" charset="0"/>
                <a:cs typeface="Verdana" pitchFamily="34" charset="0"/>
              </a:rPr>
              <a:t>Si erge come solido blocco compatto, dalla forma parallelepida a quattro piani fuori terra, segnato nella tessitura muraria dalla presenza regolare di buche pontaie.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www.langamedievale.it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8A2DA-591D-4E3D-BE37-6CF7F002A8B3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pic>
        <p:nvPicPr>
          <p:cNvPr id="26630" name="Picture 2" descr="http://www.turismocn.com/csServlet/DisplayImm.svt?tabella=turismoartigiano_attrattive&amp;field=IMMAGINE_1&amp;pKey=9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905000"/>
            <a:ext cx="330835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latin typeface="Verdana" pitchFamily="34" charset="0"/>
                <a:cs typeface="Verdana" pitchFamily="34" charset="0"/>
              </a:rPr>
              <a:t>Castello di Carrù</a:t>
            </a: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>
          <a:xfrm>
            <a:off x="5208588" y="1644650"/>
            <a:ext cx="3689350" cy="44815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it-IT" sz="1600" smtClean="0">
                <a:latin typeface="Verdana" pitchFamily="34" charset="0"/>
                <a:cs typeface="Verdana" pitchFamily="34" charset="0"/>
              </a:rPr>
              <a:t>L’edificio venne realizzato nel primo Quattrocento, sostituendo un più antico e stratificato complesso.</a:t>
            </a:r>
          </a:p>
          <a:p>
            <a:pPr marL="0" indent="0">
              <a:buFont typeface="Arial" charset="0"/>
              <a:buNone/>
            </a:pPr>
            <a:endParaRPr lang="it-IT" sz="1600" smtClean="0">
              <a:latin typeface="Verdana" pitchFamily="34" charset="0"/>
              <a:cs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it-IT" sz="1600" smtClean="0">
                <a:latin typeface="Verdana" pitchFamily="34" charset="0"/>
                <a:cs typeface="Verdana" pitchFamily="34" charset="0"/>
              </a:rPr>
              <a:t>Una serie di rimaneggiamenti vennero operati nel corso del XVII secolo, in particolare all’interno del castello (aggiunta e modifiche delle sale).</a:t>
            </a:r>
          </a:p>
          <a:p>
            <a:pPr marL="0" indent="0">
              <a:buFont typeface="Arial" charset="0"/>
              <a:buNone/>
            </a:pPr>
            <a:endParaRPr lang="it-IT" sz="1600" smtClean="0">
              <a:latin typeface="Verdana" pitchFamily="34" charset="0"/>
              <a:cs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it-IT" sz="1600" smtClean="0">
                <a:latin typeface="Verdana" pitchFamily="34" charset="0"/>
                <a:cs typeface="Verdana" pitchFamily="34" charset="0"/>
              </a:rPr>
              <a:t>L’aspetto attuale è frutto della sistemazione ottocentesca a residenza estiva, con l’apertura di grandi finestre e una nuova organizzazione interna.</a:t>
            </a:r>
          </a:p>
          <a:p>
            <a:pPr marL="0" indent="0">
              <a:buFont typeface="Arial" charset="0"/>
              <a:buNone/>
            </a:pPr>
            <a:endParaRPr lang="it-IT" sz="1600" smtClean="0">
              <a:latin typeface="Verdana" pitchFamily="34" charset="0"/>
              <a:cs typeface="Verdana" pitchFamily="34" charset="0"/>
            </a:endParaRPr>
          </a:p>
          <a:p>
            <a:pPr marL="0" indent="0">
              <a:buFont typeface="Arial" charset="0"/>
              <a:buNone/>
            </a:pPr>
            <a:endParaRPr lang="it-IT" sz="1600" smtClean="0">
              <a:latin typeface="Verdana" pitchFamily="34" charset="0"/>
              <a:cs typeface="Verdana" pitchFamily="34" charset="0"/>
            </a:endParaRPr>
          </a:p>
          <a:p>
            <a:pPr marL="0" indent="0">
              <a:buFont typeface="Arial" charset="0"/>
              <a:buNone/>
            </a:pPr>
            <a:endParaRPr lang="it-IT" sz="1600" smtClean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www.langamedievale.it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90359-3B5E-488C-8968-20077E22BC5F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pic>
        <p:nvPicPr>
          <p:cNvPr id="27654" name="Picture 2" descr="http://rete.comuni-italiani.it/foto/2009/wp-content/uploads/2009/12/214773-800x599-300x2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843088"/>
            <a:ext cx="4752975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latin typeface="Verdana" pitchFamily="34" charset="0"/>
                <a:cs typeface="Verdana" pitchFamily="34" charset="0"/>
              </a:rPr>
              <a:t>Rocca de’ Baldi - Castello</a:t>
            </a:r>
          </a:p>
        </p:txBody>
      </p:sp>
      <p:sp>
        <p:nvSpPr>
          <p:cNvPr id="28675" name="Segnaposto contenuto 2"/>
          <p:cNvSpPr>
            <a:spLocks noGrp="1"/>
          </p:cNvSpPr>
          <p:nvPr>
            <p:ph idx="1"/>
          </p:nvPr>
        </p:nvSpPr>
        <p:spPr>
          <a:xfrm>
            <a:off x="5541963" y="1516063"/>
            <a:ext cx="3340100" cy="4070350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</a:pPr>
            <a:r>
              <a:rPr lang="it-IT" sz="1400" smtClean="0">
                <a:latin typeface="Verdana" pitchFamily="34" charset="0"/>
                <a:cs typeface="Verdana" pitchFamily="34" charset="0"/>
              </a:rPr>
              <a:t>Costruito nel XIII secolo, era composto inizialmente soltanto da una torre –porta e da un fabbricato adiacente. </a:t>
            </a:r>
          </a:p>
          <a:p>
            <a:pPr marL="0" indent="0">
              <a:buFont typeface="Arial" charset="0"/>
              <a:buNone/>
            </a:pPr>
            <a:endParaRPr lang="it-IT" sz="1400" smtClean="0">
              <a:latin typeface="Verdana" pitchFamily="34" charset="0"/>
              <a:cs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it-IT" sz="1400" smtClean="0">
                <a:latin typeface="Verdana" pitchFamily="34" charset="0"/>
                <a:cs typeface="Verdana" pitchFamily="34" charset="0"/>
              </a:rPr>
              <a:t>Dopo aver perso la sua funzione militare, venne poi ampliato nel corso del Seicento, quando il complesso passò ai Morozzo.</a:t>
            </a:r>
            <a:br>
              <a:rPr lang="it-IT" sz="1400" smtClean="0">
                <a:latin typeface="Verdana" pitchFamily="34" charset="0"/>
                <a:cs typeface="Verdana" pitchFamily="34" charset="0"/>
              </a:rPr>
            </a:br>
            <a:r>
              <a:rPr lang="it-IT" sz="1400" smtClean="0">
                <a:latin typeface="Verdana" pitchFamily="34" charset="0"/>
                <a:cs typeface="Verdana" pitchFamily="34" charset="0"/>
              </a:rPr>
              <a:t>La trasformazione in palazzo residenziale si completò nel 1710, quando venne costruita una nuova manica su progetto di Francesco Gallo (attualmente decorata in rosa) . Ulteriori modifiche sono ottocentesche.</a:t>
            </a:r>
          </a:p>
          <a:p>
            <a:pPr marL="0" indent="0">
              <a:buFont typeface="Arial" charset="0"/>
              <a:buNone/>
            </a:pPr>
            <a:endParaRPr lang="it-IT" sz="1400" smtClean="0">
              <a:latin typeface="Verdana" pitchFamily="34" charset="0"/>
              <a:cs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it-IT" sz="1400" smtClean="0">
                <a:latin typeface="Verdana" pitchFamily="34" charset="0"/>
                <a:cs typeface="Verdana" pitchFamily="34" charset="0"/>
              </a:rPr>
              <a:t>Oggi l'edificio, di proprietà comunale, è sede del Museo Etnografico Provinciale.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www.langamedievale.it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1180F-1BDB-43DC-B318-C2BF8A60FA0B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pic>
        <p:nvPicPr>
          <p:cNvPr id="28678" name="Picture 2" descr="Castello di Rocca de' Baldi - Museo Etnografico Provinciale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5963"/>
            <a:ext cx="487680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Presentazione su schermo (4:3)</PresentationFormat>
  <Paragraphs>47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Priero - Antico insediamento, loc. Poggio</vt:lpstr>
      <vt:lpstr>Priero – S. Maria del Poggio (resti)</vt:lpstr>
      <vt:lpstr>Priero – Torre circolare</vt:lpstr>
      <vt:lpstr>Torre di Castelnuovo di Ceva</vt:lpstr>
      <vt:lpstr>  Castello di Nucetto</vt:lpstr>
      <vt:lpstr>Castello di Marsaglia</vt:lpstr>
      <vt:lpstr>Castello di Carrù</vt:lpstr>
      <vt:lpstr>Rocca de’ Baldi - Castello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Priero - Antico insediamento, loc. Poggio</dc:title>
  <dc:creator>Donatella</dc:creator>
  <cp:lastModifiedBy>Donatella</cp:lastModifiedBy>
  <cp:revision>1</cp:revision>
  <dcterms:created xsi:type="dcterms:W3CDTF">2015-06-16T22:34:23Z</dcterms:created>
  <dcterms:modified xsi:type="dcterms:W3CDTF">2015-06-16T22:35:22Z</dcterms:modified>
</cp:coreProperties>
</file>