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1DC18-E7B6-464C-99AB-4FD896F8F64B}" type="datetimeFigureOut">
              <a:rPr lang="it-IT" smtClean="0"/>
              <a:t>10/07/2016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995E-2CB8-4B91-B940-F585FE308E1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it-IT" dirty="0"/>
          </a:p>
          <a:p>
            <a:r>
              <a:rPr lang="it-IT" dirty="0"/>
              <a:t>"Partito di lì, Elia trovò Eliseo, figlio di </a:t>
            </a:r>
            <a:r>
              <a:rPr lang="it-IT" dirty="0" err="1"/>
              <a:t>Safat</a:t>
            </a:r>
            <a:r>
              <a:rPr lang="it-IT" dirty="0"/>
              <a:t>. Costui arava con dodici paia di buoi davanti a sé, mentre egli stesso guidava il dodicesimo. Elia, passandogli vicino, </a:t>
            </a:r>
            <a:r>
              <a:rPr lang="it-IT" sz="3400" b="1" dirty="0"/>
              <a:t>gli gettò addosso il suo mantello 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Quello lasciò i buoi e corse dietro a Elia, dicendogli: Andrò a baciare mio padre e mia madre, poi ti seguirò. Elia disse: </a:t>
            </a:r>
            <a:r>
              <a:rPr lang="it-IT" dirty="0" err="1"/>
              <a:t>Và</a:t>
            </a:r>
            <a:r>
              <a:rPr lang="it-IT" dirty="0"/>
              <a:t> e torna, perché sai che cosa ho fatto per te. Allontanatosi da lui, Eliseo prese un paio di buoi e li uccise; con la legna del giogo dei buoi fece cuocere la carne e la diede al popolo, perché la mangiasse. Quindi si alzò e seguì Elia, entrando al suo servizio." </a:t>
            </a:r>
          </a:p>
          <a:p>
            <a:endParaRPr lang="it-IT" dirty="0"/>
          </a:p>
          <a:p>
            <a:r>
              <a:rPr lang="it-IT" dirty="0"/>
              <a:t>(1Re 19,19-21)</a:t>
            </a:r>
          </a:p>
          <a:p>
            <a:endParaRPr lang="it-IT" dirty="0"/>
          </a:p>
          <a:p>
            <a:r>
              <a:rPr lang="it-IT" dirty="0"/>
              <a:t>Elia aveva con tale atto proceduto ad una vera e propria "investitura".</a:t>
            </a:r>
          </a:p>
        </p:txBody>
      </p:sp>
    </p:spTree>
    <p:extLst>
      <p:ext uri="{BB962C8B-B14F-4D97-AF65-F5344CB8AC3E}">
        <p14:creationId xmlns:p14="http://schemas.microsoft.com/office/powerpoint/2010/main" xmlns="" val="296535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282883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/>
              <a:t>"Il mantello è simbolo della persona e, in qualche modo, anche dei suoi diritti. Gettare il mantello su qualcuno costituisce un segno di acquisto, di desiderio di alleanza."</a:t>
            </a:r>
          </a:p>
        </p:txBody>
      </p:sp>
    </p:spTree>
    <p:extLst>
      <p:ext uri="{BB962C8B-B14F-4D97-AF65-F5344CB8AC3E}">
        <p14:creationId xmlns:p14="http://schemas.microsoft.com/office/powerpoint/2010/main" xmlns="" val="347021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7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Mt 23,37 </a:t>
            </a:r>
          </a:p>
          <a:p>
            <a:endParaRPr lang="it-IT" dirty="0"/>
          </a:p>
          <a:p>
            <a:r>
              <a:rPr lang="it-IT" dirty="0"/>
              <a:t>« </a:t>
            </a:r>
            <a:r>
              <a:rPr lang="it-IT" sz="4000" b="1" dirty="0" err="1"/>
              <a:t>Jerusalem</a:t>
            </a:r>
            <a:r>
              <a:rPr lang="it-IT" sz="4000" b="1" dirty="0"/>
              <a:t>, </a:t>
            </a:r>
            <a:r>
              <a:rPr lang="it-IT" sz="4000" b="1" dirty="0" err="1"/>
              <a:t>Jerusalem</a:t>
            </a:r>
            <a:r>
              <a:rPr lang="it-IT" dirty="0"/>
              <a:t>, </a:t>
            </a:r>
            <a:r>
              <a:rPr lang="it-IT" dirty="0" err="1"/>
              <a:t>quae</a:t>
            </a:r>
            <a:r>
              <a:rPr lang="it-IT" dirty="0"/>
              <a:t> </a:t>
            </a:r>
            <a:r>
              <a:rPr lang="it-IT" dirty="0" err="1"/>
              <a:t>occidis</a:t>
            </a:r>
            <a:r>
              <a:rPr lang="it-IT" dirty="0"/>
              <a:t> </a:t>
            </a:r>
            <a:r>
              <a:rPr lang="it-IT" dirty="0" err="1"/>
              <a:t>prophetas</a:t>
            </a:r>
            <a:r>
              <a:rPr lang="it-IT" dirty="0"/>
              <a:t>, et </a:t>
            </a:r>
            <a:r>
              <a:rPr lang="it-IT" dirty="0" err="1"/>
              <a:t>lapidas</a:t>
            </a:r>
            <a:r>
              <a:rPr lang="it-IT" dirty="0"/>
              <a:t> </a:t>
            </a:r>
            <a:r>
              <a:rPr lang="it-IT" dirty="0" err="1"/>
              <a:t>eos</a:t>
            </a:r>
            <a:r>
              <a:rPr lang="it-IT" dirty="0"/>
              <a:t>, qui ad te missi </a:t>
            </a:r>
            <a:r>
              <a:rPr lang="it-IT" dirty="0" err="1"/>
              <a:t>sunt</a:t>
            </a:r>
            <a:r>
              <a:rPr lang="it-IT" dirty="0"/>
              <a:t>, </a:t>
            </a:r>
            <a:r>
              <a:rPr lang="it-IT" dirty="0" err="1"/>
              <a:t>quoties</a:t>
            </a:r>
            <a:r>
              <a:rPr lang="it-IT" dirty="0"/>
              <a:t> </a:t>
            </a:r>
            <a:r>
              <a:rPr lang="it-IT" dirty="0" err="1"/>
              <a:t>volui</a:t>
            </a:r>
            <a:r>
              <a:rPr lang="it-IT" dirty="0"/>
              <a:t> congregare </a:t>
            </a:r>
            <a:r>
              <a:rPr lang="it-IT" dirty="0" err="1"/>
              <a:t>filios</a:t>
            </a:r>
            <a:r>
              <a:rPr lang="it-IT" dirty="0"/>
              <a:t> </a:t>
            </a:r>
            <a:r>
              <a:rPr lang="it-IT" dirty="0" err="1"/>
              <a:t>tuos</a:t>
            </a:r>
            <a:r>
              <a:rPr lang="it-IT" dirty="0"/>
              <a:t>, </a:t>
            </a:r>
            <a:r>
              <a:rPr lang="it-IT" dirty="0" err="1"/>
              <a:t>quemadmodum</a:t>
            </a:r>
            <a:r>
              <a:rPr lang="it-IT" dirty="0"/>
              <a:t> </a:t>
            </a:r>
            <a:r>
              <a:rPr lang="it-IT" sz="5400" b="1" i="1" u="sng" dirty="0"/>
              <a:t>gallina </a:t>
            </a:r>
            <a:r>
              <a:rPr lang="it-IT" sz="5400" b="1" i="1" u="sng" dirty="0" err="1"/>
              <a:t>congregat</a:t>
            </a:r>
            <a:r>
              <a:rPr lang="it-IT" sz="5400" b="1" i="1" u="sng" dirty="0"/>
              <a:t> </a:t>
            </a:r>
            <a:r>
              <a:rPr lang="it-IT" sz="5400" b="1" i="1" u="sng" dirty="0" err="1"/>
              <a:t>pullos</a:t>
            </a:r>
            <a:r>
              <a:rPr lang="it-IT" sz="5400" b="1" i="1" u="sng" dirty="0"/>
              <a:t> </a:t>
            </a:r>
            <a:r>
              <a:rPr lang="it-IT" sz="5400" b="1" i="1" u="sng" dirty="0" err="1"/>
              <a:t>suos</a:t>
            </a:r>
            <a:r>
              <a:rPr lang="it-IT" sz="5400" b="1" i="1" u="sng" dirty="0"/>
              <a:t> sub alas,</a:t>
            </a:r>
            <a:r>
              <a:rPr lang="it-IT" dirty="0"/>
              <a:t> et </a:t>
            </a:r>
            <a:r>
              <a:rPr lang="it-IT" dirty="0" err="1"/>
              <a:t>noluisti</a:t>
            </a:r>
            <a:r>
              <a:rPr lang="it-IT" dirty="0"/>
              <a:t> ? »</a:t>
            </a:r>
          </a:p>
        </p:txBody>
      </p:sp>
    </p:spTree>
    <p:extLst>
      <p:ext uri="{BB962C8B-B14F-4D97-AF65-F5344CB8AC3E}">
        <p14:creationId xmlns:p14="http://schemas.microsoft.com/office/powerpoint/2010/main" xmlns="" val="398731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548680"/>
            <a:ext cx="50800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52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878497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4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200025"/>
            <a:ext cx="9753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9946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689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213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Presentazione su schermo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Alba</dc:creator>
  <cp:lastModifiedBy>Alba</cp:lastModifiedBy>
  <cp:revision>1</cp:revision>
  <dcterms:created xsi:type="dcterms:W3CDTF">2016-07-10T19:49:20Z</dcterms:created>
  <dcterms:modified xsi:type="dcterms:W3CDTF">2016-07-10T19:49:35Z</dcterms:modified>
</cp:coreProperties>
</file>